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22"/>
  </p:notesMasterIdLst>
  <p:sldIdLst>
    <p:sldId id="265" r:id="rId2"/>
    <p:sldId id="256" r:id="rId3"/>
    <p:sldId id="270" r:id="rId4"/>
    <p:sldId id="271" r:id="rId5"/>
    <p:sldId id="273" r:id="rId6"/>
    <p:sldId id="269" r:id="rId7"/>
    <p:sldId id="266" r:id="rId8"/>
    <p:sldId id="267" r:id="rId9"/>
    <p:sldId id="272" r:id="rId10"/>
    <p:sldId id="268" r:id="rId11"/>
    <p:sldId id="278" r:id="rId12"/>
    <p:sldId id="261" r:id="rId13"/>
    <p:sldId id="274" r:id="rId14"/>
    <p:sldId id="282" r:id="rId15"/>
    <p:sldId id="277" r:id="rId16"/>
    <p:sldId id="280" r:id="rId17"/>
    <p:sldId id="276" r:id="rId18"/>
    <p:sldId id="281" r:id="rId19"/>
    <p:sldId id="279"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6" autoAdjust="0"/>
    <p:restoredTop sz="62629" autoAdjust="0"/>
  </p:normalViewPr>
  <p:slideViewPr>
    <p:cSldViewPr snapToGrid="0">
      <p:cViewPr varScale="1">
        <p:scale>
          <a:sx n="44" d="100"/>
          <a:sy n="44" d="100"/>
        </p:scale>
        <p:origin x="1956" y="54"/>
      </p:cViewPr>
      <p:guideLst>
        <p:guide orient="horz" pos="2160"/>
        <p:guide pos="3840"/>
        <p:guide pos="2880"/>
      </p:guideLst>
    </p:cSldViewPr>
  </p:slideViewPr>
  <p:outlineViewPr>
    <p:cViewPr>
      <p:scale>
        <a:sx n="33" d="100"/>
        <a:sy n="33" d="100"/>
      </p:scale>
      <p:origin x="0" y="264"/>
    </p:cViewPr>
  </p:outlineViewPr>
  <p:notesTextViewPr>
    <p:cViewPr>
      <p:scale>
        <a:sx n="1" d="1"/>
        <a:sy n="1" d="1"/>
      </p:scale>
      <p:origin x="0" y="0"/>
    </p:cViewPr>
  </p:notesTextViewPr>
  <p:notesViewPr>
    <p:cSldViewPr snapToGrid="0">
      <p:cViewPr varScale="1">
        <p:scale>
          <a:sx n="54" d="100"/>
          <a:sy n="54" d="100"/>
        </p:scale>
        <p:origin x="167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EE3A9-F75D-48AD-A8BA-1695750FB047}" type="datetimeFigureOut">
              <a:rPr lang="en-US" smtClean="0"/>
              <a:pPr/>
              <a:t>6/14/2017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0934A-71A5-468D-969A-71CCF9C34D69}" type="slidenum">
              <a:rPr lang="en-US" smtClean="0"/>
              <a:pPr/>
              <a:t>‹#›</a:t>
            </a:fld>
            <a:endParaRPr lang="en-US"/>
          </a:p>
        </p:txBody>
      </p:sp>
    </p:spTree>
    <p:extLst>
      <p:ext uri="{BB962C8B-B14F-4D97-AF65-F5344CB8AC3E}">
        <p14:creationId xmlns:p14="http://schemas.microsoft.com/office/powerpoint/2010/main" val="94024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Describe the One Community Program (</a:t>
            </a:r>
            <a:r>
              <a:rPr lang="en-US" sz="1200" b="1" kern="1200" dirty="0" smtClean="0">
                <a:solidFill>
                  <a:schemeClr val="tx1"/>
                </a:solidFill>
                <a:effectLst/>
                <a:latin typeface="+mn-lt"/>
                <a:ea typeface="+mn-ea"/>
                <a:cs typeface="+mn-cs"/>
              </a:rPr>
              <a:t>Slide 1</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090934A-71A5-468D-969A-71CCF9C34D69}" type="slidenum">
              <a:rPr lang="en-US" smtClean="0"/>
              <a:pPr/>
              <a:t>1</a:t>
            </a:fld>
            <a:endParaRPr lang="en-US"/>
          </a:p>
        </p:txBody>
      </p:sp>
    </p:spTree>
    <p:extLst>
      <p:ext uri="{BB962C8B-B14F-4D97-AF65-F5344CB8AC3E}">
        <p14:creationId xmlns:p14="http://schemas.microsoft.com/office/powerpoint/2010/main" val="234320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342900" marR="0" lvl="0" indent="-342900">
              <a:lnSpc>
                <a:spcPct val="110000"/>
              </a:lnSpc>
              <a:spcBef>
                <a:spcPts val="600"/>
              </a:spcBef>
              <a:spcAft>
                <a:spcPts val="0"/>
              </a:spcAft>
              <a:buFont typeface="+mj-lt"/>
              <a:buAutoNum type="arabicPeriod"/>
            </a:pPr>
            <a:r>
              <a:rPr lang="en-US" sz="1200" dirty="0" smtClean="0">
                <a:solidFill>
                  <a:srgbClr val="595959"/>
                </a:solidFill>
                <a:effectLst/>
                <a:latin typeface="Arial"/>
                <a:ea typeface="Constantia"/>
                <a:cs typeface="Times New Roman"/>
              </a:rPr>
              <a:t>Show </a:t>
            </a:r>
            <a:r>
              <a:rPr lang="en-US" sz="1200" b="1" dirty="0" smtClean="0">
                <a:solidFill>
                  <a:srgbClr val="2C7C9F"/>
                </a:solidFill>
                <a:effectLst/>
                <a:latin typeface="Arial"/>
                <a:ea typeface="Constantia"/>
                <a:cs typeface="Times New Roman"/>
              </a:rPr>
              <a:t>Slide 10. </a:t>
            </a:r>
            <a:r>
              <a:rPr lang="en-US" sz="1200" dirty="0" smtClean="0">
                <a:solidFill>
                  <a:srgbClr val="595959"/>
                </a:solidFill>
                <a:effectLst/>
                <a:latin typeface="Arial"/>
                <a:ea typeface="Constantia"/>
                <a:cs typeface="Times New Roman"/>
              </a:rPr>
              <a:t>List the workshop expectations for the participants: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Will attend 1-1.5 hours per week for 8 sessions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Attend all sessions </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Make up any missed sessions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Notify the instructor of absences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Participate in discussions and activities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Keep an open mind</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Certificate of completion</a:t>
            </a:r>
          </a:p>
          <a:p>
            <a:pPr marL="457200" marR="0" lvl="1" indent="0">
              <a:lnSpc>
                <a:spcPct val="110000"/>
              </a:lnSpc>
              <a:spcBef>
                <a:spcPts val="0"/>
              </a:spcBef>
              <a:spcAft>
                <a:spcPts val="0"/>
              </a:spcAft>
              <a:buFont typeface="+mj-lt"/>
              <a:buNone/>
            </a:pPr>
            <a:endParaRPr lang="en-US" sz="1200" i="1" dirty="0" smtClean="0">
              <a:solidFill>
                <a:srgbClr val="2C7C9F"/>
              </a:solidFill>
              <a:effectLst/>
              <a:latin typeface="Arial"/>
              <a:ea typeface="Constantia"/>
              <a:cs typeface="Times New Roman"/>
            </a:endParaRPr>
          </a:p>
          <a:p>
            <a:pPr marL="457200" marR="0" lvl="1" indent="0">
              <a:lnSpc>
                <a:spcPct val="110000"/>
              </a:lnSpc>
              <a:spcBef>
                <a:spcPts val="0"/>
              </a:spcBef>
              <a:spcAft>
                <a:spcPts val="0"/>
              </a:spcAft>
              <a:buFont typeface="+mj-lt"/>
              <a:buNone/>
            </a:pPr>
            <a:r>
              <a:rPr lang="en-US" sz="1200" dirty="0" smtClean="0">
                <a:solidFill>
                  <a:srgbClr val="595959"/>
                </a:solidFill>
                <a:effectLst/>
                <a:latin typeface="Arial"/>
                <a:ea typeface="Constantia"/>
                <a:cs typeface="Times New Roman"/>
              </a:rPr>
              <a:t>Ask the participants if they have any expectations of each other. These may include confidentiality or honesty. Write those down on a white board or newsprint.</a:t>
            </a:r>
            <a:endParaRPr lang="en-US" sz="1100" dirty="0" smtClean="0">
              <a:solidFill>
                <a:srgbClr val="595959"/>
              </a:solidFill>
              <a:effectLst/>
              <a:latin typeface="Constantia"/>
              <a:ea typeface="Constantia"/>
              <a:cs typeface="Times New Roman"/>
            </a:endParaRPr>
          </a:p>
          <a:p>
            <a:endParaRPr lang="en-US" dirty="0"/>
          </a:p>
        </p:txBody>
      </p:sp>
      <p:sp>
        <p:nvSpPr>
          <p:cNvPr id="4" name="Slide Number Placeholder 3"/>
          <p:cNvSpPr>
            <a:spLocks noGrp="1"/>
          </p:cNvSpPr>
          <p:nvPr>
            <p:ph type="sldNum" sz="quarter" idx="10"/>
          </p:nvPr>
        </p:nvSpPr>
        <p:spPr/>
        <p:txBody>
          <a:bodyPr/>
          <a:lstStyle/>
          <a:p>
            <a:fld id="{6090934A-71A5-468D-969A-71CCF9C34D69}" type="slidenum">
              <a:rPr lang="en-US" smtClean="0"/>
              <a:pPr/>
              <a:t>10</a:t>
            </a:fld>
            <a:endParaRPr lang="en-US"/>
          </a:p>
        </p:txBody>
      </p:sp>
    </p:spTree>
    <p:extLst>
      <p:ext uri="{BB962C8B-B14F-4D97-AF65-F5344CB8AC3E}">
        <p14:creationId xmlns:p14="http://schemas.microsoft.com/office/powerpoint/2010/main" val="1725952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a:ea typeface="Constantia"/>
                <a:cs typeface="Times New Roman"/>
              </a:rPr>
              <a:t>Distribute handout</a:t>
            </a:r>
            <a:r>
              <a:rPr lang="en-US" sz="1200" b="1" dirty="0" smtClean="0">
                <a:solidFill>
                  <a:srgbClr val="2C7C9F"/>
                </a:solidFill>
                <a:effectLst/>
                <a:latin typeface="Arial"/>
                <a:ea typeface="Constantia"/>
                <a:cs typeface="Times New Roman"/>
              </a:rPr>
              <a:t> 1.1.2: SOMALI AND AMERICAN CULTURAL TRADITIONS</a:t>
            </a:r>
            <a:endParaRPr lang="en-US" sz="1100" dirty="0" smtClean="0">
              <a:solidFill>
                <a:srgbClr val="595959"/>
              </a:solidFill>
              <a:effectLst/>
              <a:latin typeface="Constantia"/>
              <a:ea typeface="Constantia"/>
              <a:cs typeface="Times New Roman"/>
            </a:endParaRPr>
          </a:p>
          <a:p>
            <a:pPr marL="228600" marR="0">
              <a:lnSpc>
                <a:spcPct val="110000"/>
              </a:lnSpc>
              <a:spcBef>
                <a:spcPts val="0"/>
              </a:spcBef>
              <a:spcAft>
                <a:spcPts val="0"/>
              </a:spcAft>
            </a:pPr>
            <a:r>
              <a:rPr lang="en-US" sz="1200" dirty="0" smtClean="0">
                <a:solidFill>
                  <a:srgbClr val="595959"/>
                </a:solidFill>
                <a:effectLst/>
                <a:latin typeface="Arial"/>
                <a:ea typeface="Constantia"/>
                <a:cs typeface="Times New Roman"/>
              </a:rPr>
              <a:t> </a:t>
            </a:r>
            <a:endParaRPr lang="en-US" sz="1100" dirty="0" smtClean="0">
              <a:solidFill>
                <a:srgbClr val="595959"/>
              </a:solidFill>
              <a:effectLst/>
              <a:latin typeface="Constantia"/>
              <a:ea typeface="Constantia"/>
              <a:cs typeface="Times New Roman"/>
            </a:endParaRPr>
          </a:p>
          <a:p>
            <a:pPr marL="0" marR="0" lvl="0" indent="0">
              <a:lnSpc>
                <a:spcPct val="110000"/>
              </a:lnSpc>
              <a:spcBef>
                <a:spcPts val="0"/>
              </a:spcBef>
              <a:spcAft>
                <a:spcPts val="0"/>
              </a:spcAft>
              <a:buFont typeface="+mj-lt"/>
              <a:buNone/>
            </a:pPr>
            <a:r>
              <a:rPr lang="en-US" sz="1200" dirty="0" smtClean="0">
                <a:solidFill>
                  <a:srgbClr val="595959"/>
                </a:solidFill>
                <a:effectLst/>
                <a:latin typeface="Arial"/>
                <a:ea typeface="Constantia"/>
                <a:cs typeface="Times New Roman"/>
              </a:rPr>
              <a:t>Introduce the </a:t>
            </a:r>
            <a:r>
              <a:rPr lang="en-US" sz="1200" b="1" dirty="0" smtClean="0">
                <a:solidFill>
                  <a:srgbClr val="2C7C9F"/>
                </a:solidFill>
                <a:effectLst/>
                <a:latin typeface="Arial"/>
                <a:ea typeface="Constantia"/>
                <a:cs typeface="Times New Roman"/>
              </a:rPr>
              <a:t>Think-Pair-Share. </a:t>
            </a:r>
            <a:r>
              <a:rPr lang="en-US" sz="1200" dirty="0" smtClean="0">
                <a:solidFill>
                  <a:srgbClr val="595959"/>
                </a:solidFill>
                <a:effectLst/>
                <a:latin typeface="Arial"/>
                <a:ea typeface="Constantia"/>
                <a:cs typeface="Times New Roman"/>
              </a:rPr>
              <a:t>Instruct the participants that they will be shown some questions and that they are to take one minute alone (being quiet) to think of the questions on the slide and their answers to those questions. After a minute, the participants will pair up and share their answers. After sharing with a partner, they will share their answers with the group. The participants can use the handout to write their answers or take notes if they wish. </a:t>
            </a:r>
            <a:endParaRPr lang="en-US" sz="1100" dirty="0" smtClean="0">
              <a:solidFill>
                <a:srgbClr val="595959"/>
              </a:solidFill>
              <a:effectLst/>
              <a:latin typeface="Constantia"/>
              <a:ea typeface="Constantia"/>
              <a:cs typeface="Times New Roman"/>
            </a:endParaRPr>
          </a:p>
          <a:p>
            <a:pPr marL="228600" marR="0">
              <a:lnSpc>
                <a:spcPct val="110000"/>
              </a:lnSpc>
              <a:spcBef>
                <a:spcPts val="0"/>
              </a:spcBef>
              <a:spcAft>
                <a:spcPts val="0"/>
              </a:spcAft>
            </a:pPr>
            <a:r>
              <a:rPr lang="en-US" sz="1200" dirty="0" smtClean="0">
                <a:solidFill>
                  <a:srgbClr val="595959"/>
                </a:solidFill>
                <a:effectLst/>
                <a:latin typeface="Arial"/>
                <a:ea typeface="Constantia"/>
                <a:cs typeface="Times New Roman"/>
              </a:rPr>
              <a:t> </a:t>
            </a:r>
            <a:endParaRPr lang="en-US" sz="1100" dirty="0" smtClean="0">
              <a:solidFill>
                <a:srgbClr val="595959"/>
              </a:solidFill>
              <a:effectLst/>
              <a:latin typeface="Constantia"/>
              <a:ea typeface="Constantia"/>
              <a:cs typeface="Times New Roman"/>
            </a:endParaRPr>
          </a:p>
          <a:p>
            <a:pPr marL="0" marR="0" lvl="0" indent="0">
              <a:lnSpc>
                <a:spcPct val="110000"/>
              </a:lnSpc>
              <a:spcBef>
                <a:spcPts val="0"/>
              </a:spcBef>
              <a:spcAft>
                <a:spcPts val="1000"/>
              </a:spcAft>
              <a:buFont typeface="+mj-lt"/>
              <a:buNone/>
            </a:pPr>
            <a:r>
              <a:rPr lang="en-US" sz="1200" dirty="0" smtClean="0">
                <a:solidFill>
                  <a:srgbClr val="595959"/>
                </a:solidFill>
                <a:effectLst/>
                <a:latin typeface="Arial"/>
                <a:ea typeface="Constantia"/>
                <a:cs typeface="Times New Roman"/>
              </a:rPr>
              <a:t>Show </a:t>
            </a:r>
            <a:r>
              <a:rPr lang="en-US" sz="1200" b="1" dirty="0" smtClean="0">
                <a:solidFill>
                  <a:srgbClr val="2C7C9F"/>
                </a:solidFill>
                <a:effectLst/>
                <a:latin typeface="Arial"/>
                <a:ea typeface="Constantia"/>
                <a:cs typeface="Times New Roman"/>
              </a:rPr>
              <a:t>Slide 11</a:t>
            </a:r>
            <a:r>
              <a:rPr lang="en-US" sz="1200" dirty="0" smtClean="0">
                <a:solidFill>
                  <a:srgbClr val="595959"/>
                </a:solidFill>
                <a:effectLst/>
                <a:latin typeface="Arial"/>
                <a:ea typeface="Constantia"/>
                <a:cs typeface="Times New Roman"/>
              </a:rPr>
              <a:t> regarding Somali cultural traditions. Remind participants of the Think-Pair-Share directions. Write all responses on the white board or newsprint.</a:t>
            </a:r>
            <a:endParaRPr lang="en-US" sz="1100" dirty="0" smtClean="0">
              <a:solidFill>
                <a:srgbClr val="595959"/>
              </a:solidFill>
              <a:effectLst/>
              <a:latin typeface="Constantia"/>
              <a:ea typeface="Constantia"/>
              <a:cs typeface="Times New Roman"/>
            </a:endParaRPr>
          </a:p>
          <a:p>
            <a:r>
              <a:rPr lang="en-US" sz="1200" i="1" dirty="0" smtClean="0">
                <a:solidFill>
                  <a:srgbClr val="2C7C9F"/>
                </a:solidFill>
                <a:effectLst/>
                <a:latin typeface="Arial"/>
                <a:ea typeface="Constantia"/>
              </a:rPr>
              <a:t>What are some Somali cultural traditions that you practice?</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11</a:t>
            </a:fld>
            <a:endParaRPr lang="en-US"/>
          </a:p>
        </p:txBody>
      </p:sp>
    </p:spTree>
    <p:extLst>
      <p:ext uri="{BB962C8B-B14F-4D97-AF65-F5344CB8AC3E}">
        <p14:creationId xmlns:p14="http://schemas.microsoft.com/office/powerpoint/2010/main" val="3814202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a:ea typeface="Constantia"/>
                <a:cs typeface="Times New Roman"/>
              </a:rPr>
              <a:t>Show </a:t>
            </a:r>
            <a:r>
              <a:rPr lang="en-US" sz="1200" b="1" dirty="0" smtClean="0">
                <a:solidFill>
                  <a:srgbClr val="2C7C9F"/>
                </a:solidFill>
                <a:effectLst/>
                <a:latin typeface="Arial"/>
                <a:ea typeface="Constantia"/>
                <a:cs typeface="Times New Roman"/>
              </a:rPr>
              <a:t>Slide 12</a:t>
            </a:r>
            <a:r>
              <a:rPr lang="en-US" sz="1200" dirty="0" smtClean="0">
                <a:solidFill>
                  <a:srgbClr val="595959"/>
                </a:solidFill>
                <a:effectLst/>
                <a:latin typeface="Arial"/>
                <a:ea typeface="Constantia"/>
                <a:cs typeface="Times New Roman"/>
              </a:rPr>
              <a:t>. Show each topic and write answers on the white board or newsprint. Ask, </a:t>
            </a:r>
            <a:r>
              <a:rPr lang="en-US" sz="1200" i="1" dirty="0" smtClean="0">
                <a:solidFill>
                  <a:srgbClr val="2C7C9F"/>
                </a:solidFill>
                <a:effectLst/>
                <a:latin typeface="Arial"/>
                <a:ea typeface="Constantia"/>
                <a:cs typeface="Times New Roman"/>
              </a:rPr>
              <a:t>“Why do you practice this? What happens if you don’t practice this? How is this done?”</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Food</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Names and naming</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Marriage and weddings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Post-partum practices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1000"/>
              </a:spcAft>
              <a:buFont typeface="+mj-lt"/>
              <a:buAutoNum type="alphaLcPeriod"/>
            </a:pPr>
            <a:r>
              <a:rPr lang="en-US" sz="1200" i="1" dirty="0" smtClean="0">
                <a:solidFill>
                  <a:srgbClr val="2C7C9F"/>
                </a:solidFill>
                <a:effectLst/>
                <a:latin typeface="Arial"/>
                <a:ea typeface="Constantia"/>
                <a:cs typeface="Times New Roman"/>
              </a:rPr>
              <a:t>Male and female circumcision</a:t>
            </a:r>
            <a:endParaRPr lang="en-US" sz="1100" dirty="0" smtClean="0">
              <a:solidFill>
                <a:srgbClr val="595959"/>
              </a:solidFill>
              <a:effectLst/>
              <a:latin typeface="Constantia"/>
              <a:ea typeface="Constantia"/>
              <a:cs typeface="Times New Roman"/>
            </a:endParaRPr>
          </a:p>
          <a:p>
            <a:endParaRPr lang="en-US" baseline="0" dirty="0" smtClean="0"/>
          </a:p>
        </p:txBody>
      </p:sp>
      <p:sp>
        <p:nvSpPr>
          <p:cNvPr id="4" name="Slide Number Placeholder 3"/>
          <p:cNvSpPr>
            <a:spLocks noGrp="1"/>
          </p:cNvSpPr>
          <p:nvPr>
            <p:ph type="sldNum" sz="quarter" idx="10"/>
          </p:nvPr>
        </p:nvSpPr>
        <p:spPr/>
        <p:txBody>
          <a:bodyPr/>
          <a:lstStyle/>
          <a:p>
            <a:fld id="{6090934A-71A5-468D-969A-71CCF9C34D69}" type="slidenum">
              <a:rPr lang="en-US" smtClean="0"/>
              <a:pPr/>
              <a:t>12</a:t>
            </a:fld>
            <a:endParaRPr lang="en-US"/>
          </a:p>
        </p:txBody>
      </p:sp>
    </p:spTree>
    <p:extLst>
      <p:ext uri="{BB962C8B-B14F-4D97-AF65-F5344CB8AC3E}">
        <p14:creationId xmlns:p14="http://schemas.microsoft.com/office/powerpoint/2010/main" val="3932618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a:ea typeface="Constantia"/>
                <a:cs typeface="Times New Roman"/>
              </a:rPr>
              <a:t>Show </a:t>
            </a:r>
            <a:r>
              <a:rPr lang="en-US" sz="1200" b="1" dirty="0" smtClean="0">
                <a:solidFill>
                  <a:srgbClr val="2C7C9F"/>
                </a:solidFill>
                <a:effectLst/>
                <a:latin typeface="Arial"/>
                <a:ea typeface="Constantia"/>
                <a:cs typeface="Times New Roman"/>
              </a:rPr>
              <a:t>Slide 13</a:t>
            </a:r>
            <a:r>
              <a:rPr lang="en-US" sz="1200" dirty="0" smtClean="0">
                <a:solidFill>
                  <a:srgbClr val="595959"/>
                </a:solidFill>
                <a:effectLst/>
                <a:latin typeface="Arial"/>
                <a:ea typeface="Constantia"/>
                <a:cs typeface="Times New Roman"/>
              </a:rPr>
              <a:t> regarding American cultural traditions. Remind participants of the Think-Pair-Share directions. Write all responses on the white board or newsprint.</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1000"/>
              </a:spcAft>
              <a:buFont typeface="+mj-lt"/>
              <a:buAutoNum type="alphaLcPeriod"/>
            </a:pPr>
            <a:r>
              <a:rPr lang="en-US" sz="1200" i="1" dirty="0" smtClean="0">
                <a:solidFill>
                  <a:srgbClr val="2C7C9F"/>
                </a:solidFill>
                <a:effectLst/>
                <a:latin typeface="Arial"/>
                <a:ea typeface="Constantia"/>
                <a:cs typeface="Times New Roman"/>
              </a:rPr>
              <a:t>What are some Somali cultural traditions that you practice?</a:t>
            </a:r>
            <a:endParaRPr lang="en-US" sz="1100" dirty="0">
              <a:solidFill>
                <a:srgbClr val="595959"/>
              </a:solidFill>
              <a:effectLst/>
              <a:latin typeface="Constantia"/>
              <a:ea typeface="Constantia"/>
              <a:cs typeface="Times New Roman"/>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13</a:t>
            </a:fld>
            <a:endParaRPr lang="en-US"/>
          </a:p>
        </p:txBody>
      </p:sp>
    </p:spTree>
    <p:extLst>
      <p:ext uri="{BB962C8B-B14F-4D97-AF65-F5344CB8AC3E}">
        <p14:creationId xmlns:p14="http://schemas.microsoft.com/office/powerpoint/2010/main" val="3814202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a:ea typeface="Constantia"/>
                <a:cs typeface="Times New Roman"/>
              </a:rPr>
              <a:t>Distribute handout</a:t>
            </a:r>
            <a:r>
              <a:rPr lang="en-US" sz="1200" b="1" dirty="0" smtClean="0">
                <a:solidFill>
                  <a:srgbClr val="2C7C9F"/>
                </a:solidFill>
                <a:effectLst/>
                <a:latin typeface="Arial"/>
                <a:ea typeface="Constantia"/>
                <a:cs typeface="Times New Roman"/>
              </a:rPr>
              <a:t> 1.1.3: 25 THINGS VISITORS FIND SURPRISING ABOUT THE UNITED STATES</a:t>
            </a:r>
            <a:endParaRPr lang="en-US" sz="1100" dirty="0" smtClean="0">
              <a:solidFill>
                <a:srgbClr val="595959"/>
              </a:solidFill>
              <a:effectLst/>
              <a:latin typeface="Constantia"/>
              <a:ea typeface="Constantia"/>
              <a:cs typeface="Times New Roman"/>
            </a:endParaRPr>
          </a:p>
          <a:p>
            <a:pPr marL="228600" marR="0">
              <a:lnSpc>
                <a:spcPct val="110000"/>
              </a:lnSpc>
              <a:spcBef>
                <a:spcPts val="0"/>
              </a:spcBef>
              <a:spcAft>
                <a:spcPts val="0"/>
              </a:spcAft>
            </a:pPr>
            <a:r>
              <a:rPr lang="en-US" sz="1200" dirty="0" smtClean="0">
                <a:solidFill>
                  <a:srgbClr val="595959"/>
                </a:solidFill>
                <a:effectLst/>
                <a:latin typeface="Arial"/>
                <a:ea typeface="Constantia"/>
                <a:cs typeface="Times New Roman"/>
              </a:rPr>
              <a:t> </a:t>
            </a:r>
            <a:endParaRPr lang="en-US" sz="1100" dirty="0" smtClean="0">
              <a:solidFill>
                <a:srgbClr val="595959"/>
              </a:solidFill>
              <a:effectLst/>
              <a:latin typeface="Constantia"/>
              <a:ea typeface="Constantia"/>
              <a:cs typeface="Times New Roman"/>
            </a:endParaRPr>
          </a:p>
          <a:p>
            <a:pPr marL="0" marR="0" lvl="0" indent="0">
              <a:lnSpc>
                <a:spcPct val="110000"/>
              </a:lnSpc>
              <a:spcBef>
                <a:spcPts val="0"/>
              </a:spcBef>
              <a:spcAft>
                <a:spcPts val="0"/>
              </a:spcAft>
              <a:buFont typeface="+mj-lt"/>
              <a:buNone/>
            </a:pPr>
            <a:r>
              <a:rPr lang="en-US" sz="1200" dirty="0" smtClean="0">
                <a:solidFill>
                  <a:srgbClr val="595959"/>
                </a:solidFill>
                <a:effectLst/>
                <a:latin typeface="Arial"/>
                <a:ea typeface="Constantia"/>
                <a:cs typeface="Times New Roman"/>
              </a:rPr>
              <a:t>Show </a:t>
            </a:r>
            <a:r>
              <a:rPr lang="en-US" sz="1200" b="1" dirty="0" smtClean="0">
                <a:solidFill>
                  <a:srgbClr val="2C7C9F"/>
                </a:solidFill>
                <a:effectLst/>
                <a:latin typeface="Arial"/>
                <a:ea typeface="Constantia"/>
                <a:cs typeface="Times New Roman"/>
              </a:rPr>
              <a:t>Slide 14</a:t>
            </a:r>
            <a:r>
              <a:rPr lang="en-US" sz="1200" dirty="0" smtClean="0">
                <a:solidFill>
                  <a:srgbClr val="595959"/>
                </a:solidFill>
                <a:effectLst/>
                <a:latin typeface="Arial"/>
                <a:ea typeface="Constantia"/>
                <a:cs typeface="Times New Roman"/>
              </a:rPr>
              <a:t>. Press play to show the video (</a:t>
            </a:r>
            <a:r>
              <a:rPr lang="en-US" sz="1200" i="1" dirty="0" smtClean="0">
                <a:solidFill>
                  <a:srgbClr val="2C7C9F"/>
                </a:solidFill>
                <a:effectLst/>
                <a:latin typeface="Arial"/>
                <a:ea typeface="Constantia"/>
                <a:cs typeface="Times New Roman"/>
              </a:rPr>
              <a:t>25 Things That Visitors Will Find Most Surprising about America</a:t>
            </a:r>
            <a:r>
              <a:rPr lang="en-US" sz="1200" dirty="0" smtClean="0">
                <a:solidFill>
                  <a:srgbClr val="595959"/>
                </a:solidFill>
                <a:effectLst/>
                <a:latin typeface="Arial"/>
                <a:ea typeface="Constantia"/>
                <a:cs typeface="Times New Roman"/>
              </a:rPr>
              <a:t>; 7:20). Then facilitate a discussion. Ask the participants what themes they noticed and write these down on the white board or newsprint. Some potential themes from the video include</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a:ea typeface="Constantia"/>
                <a:cs typeface="Times New Roman"/>
              </a:rPr>
              <a:t>Minimal regulation from the federal government</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a:ea typeface="Constantia"/>
                <a:cs typeface="Times New Roman"/>
              </a:rPr>
              <a:t>States are run independently</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a:ea typeface="Constantia"/>
                <a:cs typeface="Times New Roman"/>
              </a:rPr>
              <a:t>Capitalism and the “Wild West” mentality</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1000"/>
              </a:spcAft>
              <a:buFont typeface="+mj-lt"/>
              <a:buAutoNum type="alphaLcPeriod"/>
            </a:pPr>
            <a:r>
              <a:rPr lang="en-US" sz="1200" dirty="0" smtClean="0">
                <a:solidFill>
                  <a:srgbClr val="595959"/>
                </a:solidFill>
                <a:effectLst/>
                <a:latin typeface="Arial"/>
                <a:ea typeface="Constantia"/>
                <a:cs typeface="Times New Roman"/>
              </a:rPr>
              <a:t>Individualism and everything is earned. </a:t>
            </a:r>
            <a:endParaRPr lang="en-US" sz="1100" dirty="0" smtClean="0">
              <a:solidFill>
                <a:srgbClr val="595959"/>
              </a:solidFill>
              <a:effectLst/>
              <a:latin typeface="Constantia"/>
              <a:ea typeface="Constantia"/>
              <a:cs typeface="Times New Roman"/>
            </a:endParaRPr>
          </a:p>
          <a:p>
            <a:endParaRPr lang="en-US" dirty="0" smtClean="0"/>
          </a:p>
          <a:p>
            <a:r>
              <a:rPr lang="en-US" dirty="0" smtClean="0"/>
              <a:t>Video:</a:t>
            </a:r>
            <a:r>
              <a:rPr lang="en-US" baseline="0" dirty="0" smtClean="0"/>
              <a:t> https://www.youtube.com/watch?v=vT_-viaUegI</a:t>
            </a:r>
            <a:endParaRPr lang="en-US" dirty="0"/>
          </a:p>
        </p:txBody>
      </p:sp>
      <p:sp>
        <p:nvSpPr>
          <p:cNvPr id="4" name="Slide Number Placeholder 3"/>
          <p:cNvSpPr>
            <a:spLocks noGrp="1"/>
          </p:cNvSpPr>
          <p:nvPr>
            <p:ph type="sldNum" sz="quarter" idx="10"/>
          </p:nvPr>
        </p:nvSpPr>
        <p:spPr/>
        <p:txBody>
          <a:bodyPr/>
          <a:lstStyle/>
          <a:p>
            <a:fld id="{6090934A-71A5-468D-969A-71CCF9C34D69}" type="slidenum">
              <a:rPr lang="en-US" smtClean="0"/>
              <a:pPr/>
              <a:t>14</a:t>
            </a:fld>
            <a:endParaRPr lang="en-US"/>
          </a:p>
        </p:txBody>
      </p:sp>
    </p:spTree>
    <p:extLst>
      <p:ext uri="{BB962C8B-B14F-4D97-AF65-F5344CB8AC3E}">
        <p14:creationId xmlns:p14="http://schemas.microsoft.com/office/powerpoint/2010/main" val="123950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a:ea typeface="Constantia"/>
                <a:cs typeface="Times New Roman"/>
              </a:rPr>
              <a:t>Show </a:t>
            </a:r>
            <a:r>
              <a:rPr lang="en-US" sz="1200" b="1" dirty="0" smtClean="0">
                <a:solidFill>
                  <a:srgbClr val="2C7C9F"/>
                </a:solidFill>
                <a:effectLst/>
                <a:latin typeface="Arial"/>
                <a:ea typeface="Constantia"/>
                <a:cs typeface="Times New Roman"/>
              </a:rPr>
              <a:t>Slide 15</a:t>
            </a:r>
            <a:r>
              <a:rPr lang="en-US" sz="1200" dirty="0" smtClean="0">
                <a:solidFill>
                  <a:srgbClr val="595959"/>
                </a:solidFill>
                <a:effectLst/>
                <a:latin typeface="Arial"/>
                <a:ea typeface="Constantia"/>
                <a:cs typeface="Times New Roman"/>
              </a:rPr>
              <a:t>. Continue to facilitate a discussion about specific cultural traditions of America and how they are similar or different from cultural traditions of Somalia. Write responses on the white board or newsprint. For this slide, topics of conversation can include</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Food</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Holidays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Pets/Wearing the flag</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Education</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Names and naming</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1000"/>
              </a:spcAft>
              <a:buFont typeface="+mj-lt"/>
              <a:buAutoNum type="alphaLcPeriod"/>
            </a:pPr>
            <a:r>
              <a:rPr lang="en-US" sz="1200" i="1" dirty="0" smtClean="0">
                <a:solidFill>
                  <a:srgbClr val="2C7C9F"/>
                </a:solidFill>
                <a:effectLst/>
                <a:latin typeface="Arial"/>
                <a:ea typeface="Constantia"/>
                <a:cs typeface="Times New Roman"/>
              </a:rPr>
              <a:t>Marriage and weddings</a:t>
            </a:r>
            <a:endParaRPr lang="en-US" sz="1100" dirty="0" smtClean="0">
              <a:solidFill>
                <a:srgbClr val="595959"/>
              </a:solidFill>
              <a:effectLst/>
              <a:latin typeface="Constantia"/>
              <a:ea typeface="Constantia"/>
              <a:cs typeface="Times New Roman"/>
            </a:endParaRPr>
          </a:p>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15</a:t>
            </a:fld>
            <a:endParaRPr lang="en-US"/>
          </a:p>
        </p:txBody>
      </p:sp>
    </p:spTree>
    <p:extLst>
      <p:ext uri="{BB962C8B-B14F-4D97-AF65-F5344CB8AC3E}">
        <p14:creationId xmlns:p14="http://schemas.microsoft.com/office/powerpoint/2010/main" val="2480293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a:ea typeface="Constantia"/>
                <a:cs typeface="Times New Roman"/>
              </a:rPr>
              <a:t>Show </a:t>
            </a:r>
            <a:r>
              <a:rPr lang="en-US" sz="1200" b="1" dirty="0" smtClean="0">
                <a:solidFill>
                  <a:srgbClr val="2C7C9F"/>
                </a:solidFill>
                <a:effectLst/>
                <a:latin typeface="Arial"/>
                <a:ea typeface="Constantia"/>
                <a:cs typeface="Times New Roman"/>
              </a:rPr>
              <a:t>Slide 16</a:t>
            </a:r>
            <a:r>
              <a:rPr lang="en-US" sz="1200" dirty="0" smtClean="0">
                <a:solidFill>
                  <a:srgbClr val="595959"/>
                </a:solidFill>
                <a:effectLst/>
                <a:latin typeface="Arial"/>
                <a:ea typeface="Constantia"/>
                <a:cs typeface="Times New Roman"/>
              </a:rPr>
              <a:t>. Continue to facilitate a discussion comparing and contrasting American and Somali cultural traditions. Write responses on the white board or newsprint. For this slide, topics of conversation can include</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Braces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Dieting</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Medicine</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Ear piercing for babies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1000"/>
              </a:spcAft>
              <a:buFont typeface="+mj-lt"/>
              <a:buAutoNum type="alphaLcPeriod"/>
            </a:pPr>
            <a:r>
              <a:rPr lang="en-US" sz="1200" i="1" dirty="0" smtClean="0">
                <a:solidFill>
                  <a:srgbClr val="2C7C9F"/>
                </a:solidFill>
                <a:effectLst/>
                <a:latin typeface="Arial"/>
                <a:ea typeface="Constantia"/>
                <a:cs typeface="Times New Roman"/>
              </a:rPr>
              <a:t>Child care practices</a:t>
            </a:r>
          </a:p>
          <a:p>
            <a:pPr marL="742950" marR="0" lvl="1" indent="-285750">
              <a:lnSpc>
                <a:spcPct val="110000"/>
              </a:lnSpc>
              <a:spcBef>
                <a:spcPts val="0"/>
              </a:spcBef>
              <a:spcAft>
                <a:spcPts val="1000"/>
              </a:spcAft>
              <a:buFont typeface="+mj-lt"/>
              <a:buAutoNum type="alphaLcPeriod"/>
            </a:pPr>
            <a:r>
              <a:rPr lang="en-US" sz="1200" i="1" dirty="0" smtClean="0">
                <a:solidFill>
                  <a:srgbClr val="2C7C9F"/>
                </a:solidFill>
                <a:effectLst/>
                <a:latin typeface="Arial"/>
                <a:ea typeface="Constantia"/>
              </a:rPr>
              <a:t>Technology</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16</a:t>
            </a:fld>
            <a:endParaRPr lang="en-US"/>
          </a:p>
        </p:txBody>
      </p:sp>
    </p:spTree>
    <p:extLst>
      <p:ext uri="{BB962C8B-B14F-4D97-AF65-F5344CB8AC3E}">
        <p14:creationId xmlns:p14="http://schemas.microsoft.com/office/powerpoint/2010/main" val="2480293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Show </a:t>
            </a:r>
            <a:r>
              <a:rPr lang="en-US" sz="1200" b="1" kern="1200" dirty="0" smtClean="0">
                <a:solidFill>
                  <a:schemeClr val="tx1"/>
                </a:solidFill>
                <a:effectLst/>
                <a:latin typeface="+mn-lt"/>
                <a:ea typeface="+mn-ea"/>
                <a:cs typeface="+mn-cs"/>
              </a:rPr>
              <a:t>Slide 17</a:t>
            </a:r>
            <a:r>
              <a:rPr lang="en-US" sz="1200" kern="1200" dirty="0" smtClean="0">
                <a:solidFill>
                  <a:schemeClr val="tx1"/>
                </a:solidFill>
                <a:effectLst/>
                <a:latin typeface="+mn-lt"/>
                <a:ea typeface="+mn-ea"/>
                <a:cs typeface="+mn-cs"/>
              </a:rPr>
              <a:t>. Press play to show the video (</a:t>
            </a:r>
            <a:r>
              <a:rPr lang="en-US" sz="1200" i="1" kern="1200" dirty="0" smtClean="0">
                <a:solidFill>
                  <a:schemeClr val="tx1"/>
                </a:solidFill>
                <a:effectLst/>
                <a:latin typeface="+mn-lt"/>
                <a:ea typeface="+mn-ea"/>
                <a:cs typeface="+mn-cs"/>
              </a:rPr>
              <a:t>Cultural Differences</a:t>
            </a:r>
            <a:r>
              <a:rPr lang="en-US" sz="1200" kern="1200" dirty="0" smtClean="0">
                <a:solidFill>
                  <a:schemeClr val="tx1"/>
                </a:solidFill>
                <a:effectLst/>
                <a:latin typeface="+mn-lt"/>
                <a:ea typeface="+mn-ea"/>
                <a:cs typeface="+mn-cs"/>
              </a:rPr>
              <a:t>; 4:58). Then facilitate a discussion. Write down responses on the white board or newsprint. Ask some of the following questions:</a:t>
            </a:r>
            <a:endParaRPr lang="en-US" sz="11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Was your experience of adapting to American cultural similar or different than the people in the film?</a:t>
            </a:r>
            <a:endParaRPr lang="en-US" sz="11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Were there any other things you thought were strange when you first came here?</a:t>
            </a:r>
            <a:endParaRPr lang="en-US" sz="1100" kern="1200" dirty="0" smtClean="0">
              <a:solidFill>
                <a:schemeClr val="tx1"/>
              </a:solidFill>
              <a:effectLst/>
              <a:latin typeface="+mn-lt"/>
              <a:ea typeface="+mn-ea"/>
              <a:cs typeface="+mn-cs"/>
            </a:endParaRPr>
          </a:p>
          <a:p>
            <a:endParaRPr lang="en-US" dirty="0" smtClean="0"/>
          </a:p>
          <a:p>
            <a:r>
              <a:rPr lang="en-US" dirty="0" smtClean="0"/>
              <a:t>Video available</a:t>
            </a:r>
            <a:r>
              <a:rPr lang="en-US" baseline="0" dirty="0" smtClean="0"/>
              <a:t> at: https://www.youtube.com/watch?v=BT0kzF4A-WQ&amp;t=2s</a:t>
            </a:r>
            <a:endParaRPr lang="en-US" dirty="0"/>
          </a:p>
        </p:txBody>
      </p:sp>
      <p:sp>
        <p:nvSpPr>
          <p:cNvPr id="4" name="Slide Number Placeholder 3"/>
          <p:cNvSpPr>
            <a:spLocks noGrp="1"/>
          </p:cNvSpPr>
          <p:nvPr>
            <p:ph type="sldNum" sz="quarter" idx="10"/>
          </p:nvPr>
        </p:nvSpPr>
        <p:spPr/>
        <p:txBody>
          <a:bodyPr/>
          <a:lstStyle/>
          <a:p>
            <a:fld id="{6090934A-71A5-468D-969A-71CCF9C34D69}" type="slidenum">
              <a:rPr lang="en-US" smtClean="0"/>
              <a:pPr/>
              <a:t>17</a:t>
            </a:fld>
            <a:endParaRPr lang="en-US"/>
          </a:p>
        </p:txBody>
      </p:sp>
    </p:spTree>
    <p:extLst>
      <p:ext uri="{BB962C8B-B14F-4D97-AF65-F5344CB8AC3E}">
        <p14:creationId xmlns:p14="http://schemas.microsoft.com/office/powerpoint/2010/main" val="415410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Show </a:t>
            </a:r>
            <a:r>
              <a:rPr lang="en-US" sz="1200" b="1" kern="1200" dirty="0" smtClean="0">
                <a:solidFill>
                  <a:schemeClr val="tx1"/>
                </a:solidFill>
                <a:effectLst/>
                <a:latin typeface="+mn-lt"/>
                <a:ea typeface="+mn-ea"/>
                <a:cs typeface="+mn-cs"/>
              </a:rPr>
              <a:t>Slide 18.</a:t>
            </a:r>
            <a:r>
              <a:rPr lang="en-US" sz="1200" kern="1200" dirty="0" smtClean="0">
                <a:solidFill>
                  <a:schemeClr val="tx1"/>
                </a:solidFill>
                <a:effectLst/>
                <a:latin typeface="+mn-lt"/>
                <a:ea typeface="+mn-ea"/>
                <a:cs typeface="+mn-cs"/>
              </a:rPr>
              <a:t> Facilitate a discussion about cultural adaptation to America. Ask participants to provide answers to the following questions. Write responses on the white board or newsprint. </a:t>
            </a:r>
            <a:endParaRPr lang="en-US" sz="11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What are some things that have been challenging to adapt to here in America?</a:t>
            </a:r>
            <a:endParaRPr lang="en-US" sz="11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What has helped you to adapt?</a:t>
            </a:r>
            <a:endParaRPr lang="en-US" sz="11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What are some cultural similarities between Somali and American culture?</a:t>
            </a:r>
            <a:endParaRPr lang="en-US" sz="1100" kern="1200" dirty="0" smtClean="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18</a:t>
            </a:fld>
            <a:endParaRPr lang="en-US"/>
          </a:p>
        </p:txBody>
      </p:sp>
    </p:spTree>
    <p:extLst>
      <p:ext uri="{BB962C8B-B14F-4D97-AF65-F5344CB8AC3E}">
        <p14:creationId xmlns:p14="http://schemas.microsoft.com/office/powerpoint/2010/main" val="2294650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Show </a:t>
            </a:r>
            <a:r>
              <a:rPr lang="en-US" sz="1200" b="1" kern="1200" dirty="0" smtClean="0">
                <a:solidFill>
                  <a:schemeClr val="tx1"/>
                </a:solidFill>
                <a:effectLst/>
                <a:latin typeface="+mn-lt"/>
                <a:ea typeface="+mn-ea"/>
                <a:cs typeface="+mn-cs"/>
              </a:rPr>
              <a:t>Slide 19. </a:t>
            </a:r>
            <a:r>
              <a:rPr lang="en-US" sz="1200" kern="1200" dirty="0" smtClean="0">
                <a:solidFill>
                  <a:schemeClr val="tx1"/>
                </a:solidFill>
                <a:effectLst/>
                <a:latin typeface="+mn-lt"/>
                <a:ea typeface="+mn-ea"/>
                <a:cs typeface="+mn-cs"/>
              </a:rPr>
              <a:t>Acknowledge that Western Society has its share of odd expectations. Tell the participants that to begin to close they will watch a short clip that exposes some of the odd expectations of Western society. Press play to show the video (</a:t>
            </a:r>
            <a:r>
              <a:rPr lang="en-US" sz="1200" i="1" kern="1200" dirty="0" smtClean="0">
                <a:solidFill>
                  <a:schemeClr val="tx1"/>
                </a:solidFill>
                <a:effectLst/>
                <a:latin typeface="+mn-lt"/>
                <a:ea typeface="+mn-ea"/>
                <a:cs typeface="+mn-cs"/>
              </a:rPr>
              <a:t>The Gods Must Be Crazy – Modern Civilized Society,</a:t>
            </a:r>
            <a:r>
              <a:rPr lang="en-US" sz="1200" kern="1200" dirty="0" smtClean="0">
                <a:solidFill>
                  <a:schemeClr val="tx1"/>
                </a:solidFill>
                <a:effectLst/>
                <a:latin typeface="+mn-lt"/>
                <a:ea typeface="+mn-ea"/>
                <a:cs typeface="+mn-cs"/>
              </a:rPr>
              <a:t> 2:33). Then facilitate a discussion using the following questions:</a:t>
            </a:r>
            <a:endParaRPr lang="en-US" sz="11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Do you see any truth to the video?</a:t>
            </a:r>
            <a:endParaRPr lang="en-US" sz="11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What was funny about the video?</a:t>
            </a:r>
          </a:p>
          <a:p>
            <a:pPr lvl="1"/>
            <a:endParaRPr lang="en-US" sz="1200" i="1" kern="1200" dirty="0" smtClean="0">
              <a:solidFill>
                <a:schemeClr val="tx1"/>
              </a:solidFill>
              <a:effectLst/>
              <a:latin typeface="+mn-lt"/>
              <a:ea typeface="+mn-ea"/>
              <a:cs typeface="+mn-cs"/>
            </a:endParaRPr>
          </a:p>
          <a:p>
            <a:pPr lvl="0"/>
            <a:r>
              <a:rPr lang="en-US" sz="1200" i="0" kern="1200" dirty="0" smtClean="0">
                <a:solidFill>
                  <a:schemeClr val="tx1"/>
                </a:solidFill>
                <a:effectLst/>
                <a:latin typeface="+mn-lt"/>
                <a:ea typeface="+mn-ea"/>
                <a:cs typeface="+mn-cs"/>
              </a:rPr>
              <a:t>Video Available</a:t>
            </a:r>
            <a:r>
              <a:rPr lang="en-US" sz="1200" i="0" kern="1200" baseline="0" dirty="0" smtClean="0">
                <a:solidFill>
                  <a:schemeClr val="tx1"/>
                </a:solidFill>
                <a:effectLst/>
                <a:latin typeface="+mn-lt"/>
                <a:ea typeface="+mn-ea"/>
                <a:cs typeface="+mn-cs"/>
              </a:rPr>
              <a:t> at : https://www.youtube.com/watch?v=zz04A_cgZMQ&amp;t=4s</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90934A-71A5-468D-969A-71CCF9C34D69}" type="slidenum">
              <a:rPr lang="en-US" smtClean="0"/>
              <a:pPr/>
              <a:t>19</a:t>
            </a:fld>
            <a:endParaRPr lang="en-US"/>
          </a:p>
        </p:txBody>
      </p:sp>
    </p:spTree>
    <p:extLst>
      <p:ext uri="{BB962C8B-B14F-4D97-AF65-F5344CB8AC3E}">
        <p14:creationId xmlns:p14="http://schemas.microsoft.com/office/powerpoint/2010/main" val="415410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Introduce the module (</a:t>
            </a:r>
            <a:r>
              <a:rPr lang="en-US" sz="1200" b="1" kern="1200" dirty="0" smtClean="0">
                <a:solidFill>
                  <a:schemeClr val="tx1"/>
                </a:solidFill>
                <a:effectLst/>
                <a:latin typeface="+mn-lt"/>
                <a:ea typeface="+mn-ea"/>
                <a:cs typeface="+mn-cs"/>
              </a:rPr>
              <a:t>Slide 2</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090934A-71A5-468D-969A-71CCF9C34D69}" type="slidenum">
              <a:rPr lang="en-US" smtClean="0"/>
              <a:pPr/>
              <a:t>2</a:t>
            </a:fld>
            <a:endParaRPr lang="en-US"/>
          </a:p>
        </p:txBody>
      </p:sp>
    </p:spTree>
    <p:extLst>
      <p:ext uri="{BB962C8B-B14F-4D97-AF65-F5344CB8AC3E}">
        <p14:creationId xmlns:p14="http://schemas.microsoft.com/office/powerpoint/2010/main" val="2569751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Show </a:t>
            </a:r>
            <a:r>
              <a:rPr lang="en-US" sz="1200" b="1" kern="1200" dirty="0" smtClean="0">
                <a:solidFill>
                  <a:schemeClr val="tx1"/>
                </a:solidFill>
                <a:effectLst/>
                <a:latin typeface="+mn-lt"/>
                <a:ea typeface="+mn-ea"/>
                <a:cs typeface="+mn-cs"/>
              </a:rPr>
              <a:t>Slide X. </a:t>
            </a:r>
            <a:r>
              <a:rPr lang="en-US" sz="1200" kern="1200" dirty="0" smtClean="0">
                <a:solidFill>
                  <a:schemeClr val="tx1"/>
                </a:solidFill>
                <a:effectLst/>
                <a:latin typeface="+mn-lt"/>
                <a:ea typeface="+mn-ea"/>
                <a:cs typeface="+mn-cs"/>
              </a:rPr>
              <a:t>Thank everyone for coming and participating, as well as thank all the participants for coming. Ask the following questions and allow a few minutes for answers.</a:t>
            </a:r>
            <a:endParaRPr lang="en-US" sz="11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What is one ‘take away’ from today’s session?</a:t>
            </a:r>
            <a:endParaRPr lang="en-US" sz="1100" kern="1200" dirty="0" smtClean="0">
              <a:solidFill>
                <a:schemeClr val="tx1"/>
              </a:solidFill>
              <a:effectLst/>
              <a:latin typeface="+mn-lt"/>
              <a:ea typeface="+mn-ea"/>
              <a:cs typeface="+mn-cs"/>
            </a:endParaRPr>
          </a:p>
          <a:p>
            <a:pPr lvl="1"/>
            <a:r>
              <a:rPr lang="en-US" sz="1200" i="1" kern="1200" dirty="0" smtClean="0">
                <a:solidFill>
                  <a:schemeClr val="tx1"/>
                </a:solidFill>
                <a:effectLst/>
                <a:latin typeface="+mn-lt"/>
                <a:ea typeface="+mn-ea"/>
                <a:cs typeface="+mn-cs"/>
              </a:rPr>
              <a:t>What questions do you have?</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Distribute the </a:t>
            </a:r>
            <a:r>
              <a:rPr lang="en-US" sz="1200" b="1" kern="1200" dirty="0" smtClean="0">
                <a:solidFill>
                  <a:schemeClr val="tx1"/>
                </a:solidFill>
                <a:effectLst/>
                <a:latin typeface="+mn-lt"/>
                <a:ea typeface="+mn-ea"/>
                <a:cs typeface="+mn-cs"/>
              </a:rPr>
              <a:t>WORKSHOP EVALUATION FORM</a:t>
            </a:r>
            <a:r>
              <a:rPr lang="en-US" sz="1200" kern="1200" dirty="0" smtClean="0">
                <a:solidFill>
                  <a:schemeClr val="tx1"/>
                </a:solidFill>
                <a:effectLst/>
                <a:latin typeface="+mn-lt"/>
                <a:ea typeface="+mn-ea"/>
                <a:cs typeface="+mn-cs"/>
              </a:rPr>
              <a:t>. Ask participants to complete and return it to the facilitator.</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facilitator should complete the </a:t>
            </a:r>
            <a:r>
              <a:rPr lang="en-US" sz="1200" b="1" kern="1200" dirty="0" smtClean="0">
                <a:solidFill>
                  <a:schemeClr val="tx1"/>
                </a:solidFill>
                <a:effectLst/>
                <a:latin typeface="+mn-lt"/>
                <a:ea typeface="+mn-ea"/>
                <a:cs typeface="+mn-cs"/>
              </a:rPr>
              <a:t>FIDELITY CHECKLIST AND FACILITATOR FEEDBACK FORM </a:t>
            </a:r>
            <a:r>
              <a:rPr lang="en-US" sz="1200" kern="1200" dirty="0" smtClean="0">
                <a:solidFill>
                  <a:schemeClr val="tx1"/>
                </a:solidFill>
                <a:effectLst/>
                <a:latin typeface="+mn-lt"/>
                <a:ea typeface="+mn-ea"/>
                <a:cs typeface="+mn-cs"/>
              </a:rPr>
              <a:t>after the completion of the module.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AB145B4A-4005-0244-AB96-838571284629}" type="slidenum">
              <a:rPr lang="en-US" smtClean="0"/>
              <a:t>20</a:t>
            </a:fld>
            <a:endParaRPr lang="en-US"/>
          </a:p>
        </p:txBody>
      </p:sp>
    </p:spTree>
    <p:extLst>
      <p:ext uri="{BB962C8B-B14F-4D97-AF65-F5344CB8AC3E}">
        <p14:creationId xmlns:p14="http://schemas.microsoft.com/office/powerpoint/2010/main" val="1155880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10000"/>
              </a:lnSpc>
              <a:spcBef>
                <a:spcPts val="0"/>
              </a:spcBef>
              <a:spcAft>
                <a:spcPts val="0"/>
              </a:spcAft>
            </a:pPr>
            <a:r>
              <a:rPr lang="en-US" sz="1200" dirty="0" smtClean="0">
                <a:solidFill>
                  <a:srgbClr val="595959"/>
                </a:solidFill>
                <a:effectLst/>
                <a:latin typeface="Arial"/>
                <a:ea typeface="Constantia"/>
                <a:cs typeface="Times New Roman"/>
              </a:rPr>
              <a:t>Show </a:t>
            </a:r>
            <a:r>
              <a:rPr lang="en-US" sz="1200" b="1" dirty="0" smtClean="0">
                <a:solidFill>
                  <a:srgbClr val="2C7C9F"/>
                </a:solidFill>
                <a:effectLst/>
                <a:latin typeface="Arial"/>
                <a:ea typeface="Constantia"/>
                <a:cs typeface="Times New Roman"/>
              </a:rPr>
              <a:t>Slide 3</a:t>
            </a:r>
            <a:r>
              <a:rPr lang="en-US" sz="1200" dirty="0" smtClean="0">
                <a:solidFill>
                  <a:srgbClr val="595959"/>
                </a:solidFill>
                <a:effectLst/>
                <a:latin typeface="Arial"/>
                <a:ea typeface="Constantia"/>
                <a:cs typeface="Times New Roman"/>
              </a:rPr>
              <a:t> and go over the agenda with the participants. </a:t>
            </a:r>
            <a:endParaRPr lang="en-US" sz="1100" dirty="0" smtClean="0">
              <a:solidFill>
                <a:srgbClr val="595959"/>
              </a:solidFill>
              <a:effectLst/>
              <a:latin typeface="Constantia"/>
              <a:ea typeface="Constantia"/>
              <a:cs typeface="Times New Roman"/>
            </a:endParaRPr>
          </a:p>
          <a:p>
            <a:pPr marL="342900" marR="0" lvl="0" indent="-342900">
              <a:lnSpc>
                <a:spcPct val="110000"/>
              </a:lnSpc>
              <a:spcBef>
                <a:spcPts val="0"/>
              </a:spcBef>
              <a:spcAft>
                <a:spcPts val="0"/>
              </a:spcAft>
              <a:buFont typeface="Symbol"/>
              <a:buChar char=""/>
            </a:pPr>
            <a:r>
              <a:rPr lang="en-US" sz="1200" dirty="0" smtClean="0">
                <a:solidFill>
                  <a:srgbClr val="595959"/>
                </a:solidFill>
                <a:effectLst/>
                <a:latin typeface="Arial"/>
                <a:ea typeface="Constantia"/>
                <a:cs typeface="Times New Roman"/>
              </a:rPr>
              <a:t>Review of Learning Objectives</a:t>
            </a:r>
            <a:endParaRPr lang="en-US" sz="1100" dirty="0" smtClean="0">
              <a:solidFill>
                <a:srgbClr val="595959"/>
              </a:solidFill>
              <a:effectLst/>
              <a:latin typeface="Constantia"/>
              <a:ea typeface="Constantia"/>
              <a:cs typeface="Times New Roman"/>
            </a:endParaRPr>
          </a:p>
          <a:p>
            <a:pPr marL="342900" marR="0" lvl="0" indent="-342900">
              <a:lnSpc>
                <a:spcPct val="110000"/>
              </a:lnSpc>
              <a:spcBef>
                <a:spcPts val="0"/>
              </a:spcBef>
              <a:spcAft>
                <a:spcPts val="0"/>
              </a:spcAft>
              <a:buFont typeface="Symbol"/>
              <a:buChar char=""/>
            </a:pPr>
            <a:r>
              <a:rPr lang="en-US" sz="1200" dirty="0" smtClean="0">
                <a:solidFill>
                  <a:srgbClr val="595959"/>
                </a:solidFill>
                <a:effectLst/>
                <a:latin typeface="Arial"/>
                <a:ea typeface="Constantia"/>
                <a:cs typeface="Times New Roman"/>
              </a:rPr>
              <a:t>Opening		</a:t>
            </a:r>
            <a:endParaRPr lang="en-US" sz="1100" dirty="0" smtClean="0">
              <a:solidFill>
                <a:srgbClr val="595959"/>
              </a:solidFill>
              <a:effectLst/>
              <a:latin typeface="Constantia"/>
              <a:ea typeface="Constantia"/>
              <a:cs typeface="Times New Roman"/>
            </a:endParaRPr>
          </a:p>
          <a:p>
            <a:pPr marL="342900" marR="0" lvl="0" indent="-342900">
              <a:lnSpc>
                <a:spcPct val="110000"/>
              </a:lnSpc>
              <a:spcBef>
                <a:spcPts val="0"/>
              </a:spcBef>
              <a:spcAft>
                <a:spcPts val="0"/>
              </a:spcAft>
              <a:buFont typeface="Symbol"/>
              <a:buChar char=""/>
            </a:pPr>
            <a:r>
              <a:rPr lang="en-US" sz="1200" dirty="0" smtClean="0">
                <a:solidFill>
                  <a:srgbClr val="595959"/>
                </a:solidFill>
                <a:effectLst/>
                <a:latin typeface="Arial"/>
                <a:ea typeface="Constantia"/>
                <a:cs typeface="Times New Roman"/>
              </a:rPr>
              <a:t>Introduction to the One Community Project	</a:t>
            </a:r>
            <a:endParaRPr lang="en-US" sz="1100" dirty="0" smtClean="0">
              <a:solidFill>
                <a:srgbClr val="595959"/>
              </a:solidFill>
              <a:effectLst/>
              <a:latin typeface="Constantia"/>
              <a:ea typeface="Constantia"/>
              <a:cs typeface="Times New Roman"/>
            </a:endParaRPr>
          </a:p>
          <a:p>
            <a:pPr marL="342900" marR="0" lvl="0" indent="-342900">
              <a:lnSpc>
                <a:spcPct val="110000"/>
              </a:lnSpc>
              <a:spcBef>
                <a:spcPts val="0"/>
              </a:spcBef>
              <a:spcAft>
                <a:spcPts val="0"/>
              </a:spcAft>
              <a:buFont typeface="Symbol"/>
              <a:buChar char=""/>
            </a:pPr>
            <a:r>
              <a:rPr lang="en-US" sz="1200" dirty="0" smtClean="0">
                <a:solidFill>
                  <a:srgbClr val="595959"/>
                </a:solidFill>
                <a:effectLst/>
                <a:latin typeface="Arial"/>
                <a:ea typeface="Constantia"/>
                <a:cs typeface="Times New Roman"/>
              </a:rPr>
              <a:t>Workshop Expectations	</a:t>
            </a:r>
            <a:endParaRPr lang="en-US" sz="1100" dirty="0" smtClean="0">
              <a:solidFill>
                <a:srgbClr val="595959"/>
              </a:solidFill>
              <a:effectLst/>
              <a:latin typeface="Constantia"/>
              <a:ea typeface="Constantia"/>
              <a:cs typeface="Times New Roman"/>
            </a:endParaRPr>
          </a:p>
          <a:p>
            <a:pPr marL="342900" marR="0" lvl="0" indent="-342900">
              <a:lnSpc>
                <a:spcPct val="110000"/>
              </a:lnSpc>
              <a:spcBef>
                <a:spcPts val="0"/>
              </a:spcBef>
              <a:spcAft>
                <a:spcPts val="0"/>
              </a:spcAft>
              <a:buFont typeface="Symbol"/>
              <a:buChar char=""/>
            </a:pPr>
            <a:r>
              <a:rPr lang="en-US" sz="1200" dirty="0" smtClean="0">
                <a:solidFill>
                  <a:srgbClr val="595959"/>
                </a:solidFill>
                <a:effectLst/>
                <a:latin typeface="Arial"/>
                <a:ea typeface="Constantia"/>
                <a:cs typeface="Times New Roman"/>
              </a:rPr>
              <a:t>Somali Cultural Traditions	</a:t>
            </a:r>
            <a:endParaRPr lang="en-US" sz="1100" dirty="0" smtClean="0">
              <a:solidFill>
                <a:srgbClr val="595959"/>
              </a:solidFill>
              <a:effectLst/>
              <a:latin typeface="Constantia"/>
              <a:ea typeface="Constantia"/>
              <a:cs typeface="Times New Roman"/>
            </a:endParaRPr>
          </a:p>
          <a:p>
            <a:pPr marL="342900" marR="0" lvl="0" indent="-342900">
              <a:lnSpc>
                <a:spcPct val="110000"/>
              </a:lnSpc>
              <a:spcBef>
                <a:spcPts val="0"/>
              </a:spcBef>
              <a:spcAft>
                <a:spcPts val="0"/>
              </a:spcAft>
              <a:buFont typeface="Symbol"/>
              <a:buChar char=""/>
            </a:pPr>
            <a:r>
              <a:rPr lang="en-US" sz="1200" dirty="0" smtClean="0">
                <a:solidFill>
                  <a:srgbClr val="595959"/>
                </a:solidFill>
                <a:effectLst/>
                <a:latin typeface="Arial"/>
                <a:ea typeface="Constantia"/>
                <a:cs typeface="Times New Roman"/>
              </a:rPr>
              <a:t>American Cultural Traditions	</a:t>
            </a:r>
            <a:endParaRPr lang="en-US" sz="1100" dirty="0" smtClean="0">
              <a:solidFill>
                <a:srgbClr val="595959"/>
              </a:solidFill>
              <a:effectLst/>
              <a:latin typeface="Constantia"/>
              <a:ea typeface="Constantia"/>
              <a:cs typeface="Times New Roman"/>
            </a:endParaRPr>
          </a:p>
          <a:p>
            <a:pPr marL="342900" marR="0" lvl="0" indent="-342900">
              <a:lnSpc>
                <a:spcPct val="110000"/>
              </a:lnSpc>
              <a:spcBef>
                <a:spcPts val="0"/>
              </a:spcBef>
              <a:spcAft>
                <a:spcPts val="0"/>
              </a:spcAft>
              <a:buFont typeface="Symbol"/>
              <a:buChar char=""/>
            </a:pPr>
            <a:r>
              <a:rPr lang="en-US" sz="1200" dirty="0" smtClean="0">
                <a:solidFill>
                  <a:srgbClr val="595959"/>
                </a:solidFill>
                <a:effectLst/>
                <a:latin typeface="Arial"/>
                <a:ea typeface="Constantia"/>
                <a:cs typeface="Times New Roman"/>
              </a:rPr>
              <a:t>Cultural Comparisons		</a:t>
            </a:r>
            <a:endParaRPr lang="en-US" sz="1100" dirty="0" smtClean="0">
              <a:solidFill>
                <a:srgbClr val="595959"/>
              </a:solidFill>
              <a:effectLst/>
              <a:latin typeface="Constantia"/>
              <a:ea typeface="Constantia"/>
              <a:cs typeface="Times New Roman"/>
            </a:endParaRPr>
          </a:p>
          <a:p>
            <a:pPr marL="342900" marR="0" lvl="0" indent="-342900">
              <a:lnSpc>
                <a:spcPct val="110000"/>
              </a:lnSpc>
              <a:spcBef>
                <a:spcPts val="0"/>
              </a:spcBef>
              <a:spcAft>
                <a:spcPts val="0"/>
              </a:spcAft>
              <a:buFont typeface="Symbol"/>
              <a:buChar char=""/>
            </a:pPr>
            <a:r>
              <a:rPr lang="en-US" sz="1200" dirty="0" smtClean="0">
                <a:solidFill>
                  <a:srgbClr val="595959"/>
                </a:solidFill>
                <a:effectLst/>
                <a:latin typeface="Arial"/>
                <a:ea typeface="Constantia"/>
                <a:cs typeface="Times New Roman"/>
              </a:rPr>
              <a:t>Closing and Workshop Feedback</a:t>
            </a:r>
            <a:endParaRPr lang="en-US" sz="1100" dirty="0" smtClean="0">
              <a:solidFill>
                <a:srgbClr val="595959"/>
              </a:solidFill>
              <a:effectLst/>
              <a:latin typeface="Constantia"/>
              <a:ea typeface="Constantia"/>
              <a:cs typeface="Times New Roman"/>
            </a:endParaRPr>
          </a:p>
          <a:p>
            <a:endParaRPr lang="en-US" dirty="0"/>
          </a:p>
        </p:txBody>
      </p:sp>
      <p:sp>
        <p:nvSpPr>
          <p:cNvPr id="4" name="Slide Number Placeholder 3"/>
          <p:cNvSpPr>
            <a:spLocks noGrp="1"/>
          </p:cNvSpPr>
          <p:nvPr>
            <p:ph type="sldNum" sz="quarter" idx="10"/>
          </p:nvPr>
        </p:nvSpPr>
        <p:spPr/>
        <p:txBody>
          <a:bodyPr/>
          <a:lstStyle/>
          <a:p>
            <a:fld id="{6090934A-71A5-468D-969A-71CCF9C34D69}" type="slidenum">
              <a:rPr lang="en-US" smtClean="0"/>
              <a:pPr/>
              <a:t>3</a:t>
            </a:fld>
            <a:endParaRPr lang="en-US"/>
          </a:p>
        </p:txBody>
      </p:sp>
    </p:spTree>
    <p:extLst>
      <p:ext uri="{BB962C8B-B14F-4D97-AF65-F5344CB8AC3E}">
        <p14:creationId xmlns:p14="http://schemas.microsoft.com/office/powerpoint/2010/main" val="94436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Review the learning objectives, shown on Slide 4, with the participants. </a:t>
            </a:r>
          </a:p>
          <a:p>
            <a:r>
              <a:rPr lang="en-US" dirty="0" smtClean="0"/>
              <a:t>•	Introduce the One Community Project</a:t>
            </a:r>
          </a:p>
          <a:p>
            <a:r>
              <a:rPr lang="en-US" dirty="0" smtClean="0"/>
              <a:t>•	Review format and expectations of the workshop</a:t>
            </a:r>
          </a:p>
          <a:p>
            <a:r>
              <a:rPr lang="en-US" dirty="0" smtClean="0"/>
              <a:t>•	Compare and contrast cultural traditions of Somalia and America with a specific focus on health-related differences</a:t>
            </a:r>
          </a:p>
          <a:p>
            <a:r>
              <a:rPr lang="en-US" dirty="0" smtClean="0"/>
              <a:t>•	Create a safe space for learning and discussion</a:t>
            </a:r>
          </a:p>
          <a:p>
            <a:endParaRPr lang="en-US" dirty="0"/>
          </a:p>
        </p:txBody>
      </p:sp>
      <p:sp>
        <p:nvSpPr>
          <p:cNvPr id="4" name="Slide Number Placeholder 3"/>
          <p:cNvSpPr>
            <a:spLocks noGrp="1"/>
          </p:cNvSpPr>
          <p:nvPr>
            <p:ph type="sldNum" sz="quarter" idx="10"/>
          </p:nvPr>
        </p:nvSpPr>
        <p:spPr/>
        <p:txBody>
          <a:bodyPr/>
          <a:lstStyle/>
          <a:p>
            <a:fld id="{6090934A-71A5-468D-969A-71CCF9C34D69}" type="slidenum">
              <a:rPr lang="en-US" smtClean="0"/>
              <a:pPr/>
              <a:t>4</a:t>
            </a:fld>
            <a:endParaRPr lang="en-US"/>
          </a:p>
        </p:txBody>
      </p:sp>
    </p:spTree>
    <p:extLst>
      <p:ext uri="{BB962C8B-B14F-4D97-AF65-F5344CB8AC3E}">
        <p14:creationId xmlns:p14="http://schemas.microsoft.com/office/powerpoint/2010/main" val="2608116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10000"/>
              </a:lnSpc>
              <a:spcBef>
                <a:spcPts val="0"/>
              </a:spcBef>
              <a:spcAft>
                <a:spcPts val="0"/>
              </a:spcAft>
            </a:pPr>
            <a:r>
              <a:rPr lang="en-US" sz="1200" b="1" dirty="0" smtClean="0">
                <a:solidFill>
                  <a:srgbClr val="2C7C9F"/>
                </a:solidFill>
                <a:effectLst/>
                <a:latin typeface="Arial"/>
                <a:ea typeface="Constantia"/>
                <a:cs typeface="Times New Roman"/>
              </a:rPr>
              <a:t>Slide 5</a:t>
            </a:r>
            <a:r>
              <a:rPr lang="en-US" sz="1200" dirty="0" smtClean="0">
                <a:solidFill>
                  <a:srgbClr val="595959"/>
                </a:solidFill>
                <a:effectLst/>
                <a:latin typeface="Arial"/>
                <a:ea typeface="Constantia"/>
                <a:cs typeface="Times New Roman"/>
              </a:rPr>
              <a:t> is an opening icebreaker activity. The goal of this icebreaker activity is to warm up the conversation among the participants. The activity should provide an opportunity for participants to learn something about each other and the facilitator. The facilitator should be prepared to also have an answer to these questions. If possible, having answers related to preventative health would be preferable. </a:t>
            </a:r>
            <a:endParaRPr lang="en-US" sz="1100" dirty="0" smtClean="0">
              <a:solidFill>
                <a:srgbClr val="595959"/>
              </a:solidFill>
              <a:effectLst/>
              <a:latin typeface="Constantia"/>
              <a:ea typeface="Constantia"/>
              <a:cs typeface="Times New Roman"/>
            </a:endParaRPr>
          </a:p>
          <a:p>
            <a:pPr marL="342900" marR="0" lvl="0" indent="-342900">
              <a:lnSpc>
                <a:spcPct val="110000"/>
              </a:lnSpc>
              <a:spcBef>
                <a:spcPts val="0"/>
              </a:spcBef>
              <a:spcAft>
                <a:spcPts val="0"/>
              </a:spcAft>
              <a:buFont typeface="Symbol"/>
              <a:buChar char=""/>
            </a:pPr>
            <a:r>
              <a:rPr lang="en-US" sz="1200" dirty="0" smtClean="0">
                <a:solidFill>
                  <a:srgbClr val="595959"/>
                </a:solidFill>
                <a:effectLst/>
                <a:latin typeface="Arial"/>
                <a:ea typeface="Constantia"/>
                <a:cs typeface="Times New Roman"/>
              </a:rPr>
              <a:t>The facilitator should ask participants to introduce themselves and then ask the questions, </a:t>
            </a:r>
            <a:r>
              <a:rPr lang="en-US" sz="1200" i="1" dirty="0" smtClean="0">
                <a:solidFill>
                  <a:srgbClr val="2C7C9F"/>
                </a:solidFill>
                <a:effectLst/>
                <a:latin typeface="Arial"/>
                <a:ea typeface="Constantia"/>
                <a:cs typeface="Times New Roman"/>
              </a:rPr>
              <a:t>When did you come to America? Tell us about your family</a:t>
            </a:r>
            <a:endParaRPr lang="en-US" sz="1100" dirty="0" smtClean="0">
              <a:solidFill>
                <a:srgbClr val="595959"/>
              </a:solidFill>
              <a:effectLst/>
              <a:latin typeface="Constantia"/>
              <a:ea typeface="Constantia"/>
              <a:cs typeface="Times New Roman"/>
            </a:endParaRPr>
          </a:p>
          <a:p>
            <a:pPr marL="342900" marR="0" lvl="0" indent="-342900">
              <a:lnSpc>
                <a:spcPct val="110000"/>
              </a:lnSpc>
              <a:spcBef>
                <a:spcPts val="0"/>
              </a:spcBef>
              <a:spcAft>
                <a:spcPts val="0"/>
              </a:spcAft>
              <a:buFont typeface="Symbol"/>
              <a:buChar char=""/>
            </a:pPr>
            <a:r>
              <a:rPr lang="en-US" sz="1200" dirty="0" smtClean="0">
                <a:solidFill>
                  <a:srgbClr val="595959"/>
                </a:solidFill>
                <a:effectLst/>
                <a:latin typeface="Arial"/>
                <a:ea typeface="Constantia"/>
                <a:cs typeface="Times New Roman"/>
              </a:rPr>
              <a:t>Pause to allow participants to consider their answers.</a:t>
            </a:r>
            <a:endParaRPr lang="en-US" sz="1100" dirty="0" smtClean="0">
              <a:solidFill>
                <a:srgbClr val="595959"/>
              </a:solidFill>
              <a:effectLst/>
              <a:latin typeface="Constantia"/>
              <a:ea typeface="Constantia"/>
              <a:cs typeface="Times New Roman"/>
            </a:endParaRPr>
          </a:p>
          <a:p>
            <a:pPr marL="342900" marR="0" lvl="0" indent="-342900">
              <a:lnSpc>
                <a:spcPct val="110000"/>
              </a:lnSpc>
              <a:spcBef>
                <a:spcPts val="0"/>
              </a:spcBef>
              <a:spcAft>
                <a:spcPts val="0"/>
              </a:spcAft>
              <a:buFont typeface="Symbol"/>
              <a:buChar char=""/>
            </a:pPr>
            <a:r>
              <a:rPr lang="en-US" sz="1200" dirty="0" smtClean="0">
                <a:solidFill>
                  <a:srgbClr val="595959"/>
                </a:solidFill>
                <a:effectLst/>
                <a:latin typeface="Arial"/>
                <a:ea typeface="Constantia"/>
                <a:cs typeface="Times New Roman"/>
              </a:rPr>
              <a:t>Ask participants if they would like to share the information. Allow those that volunteer to share the opportunity to do so.</a:t>
            </a:r>
            <a:endParaRPr lang="en-US" sz="1100" dirty="0" smtClean="0">
              <a:solidFill>
                <a:srgbClr val="595959"/>
              </a:solidFill>
              <a:effectLst/>
              <a:latin typeface="Constantia"/>
              <a:ea typeface="Constantia"/>
              <a:cs typeface="Times New Roman"/>
            </a:endParaRPr>
          </a:p>
          <a:p>
            <a:pPr marL="342900" marR="0" lvl="0" indent="-342900">
              <a:lnSpc>
                <a:spcPct val="110000"/>
              </a:lnSpc>
              <a:spcBef>
                <a:spcPts val="0"/>
              </a:spcBef>
              <a:spcAft>
                <a:spcPts val="0"/>
              </a:spcAft>
              <a:buFont typeface="Symbol"/>
              <a:buChar char=""/>
            </a:pPr>
            <a:r>
              <a:rPr lang="en-US" sz="1200" dirty="0" smtClean="0">
                <a:solidFill>
                  <a:srgbClr val="595959"/>
                </a:solidFill>
                <a:effectLst/>
                <a:latin typeface="Arial"/>
                <a:ea typeface="Constantia"/>
                <a:cs typeface="Times New Roman"/>
              </a:rPr>
              <a:t>Ask any remaining participants if they would like to share their stories, making sure to ask everyone. </a:t>
            </a:r>
          </a:p>
          <a:p>
            <a:pPr marL="342900" marR="0" lvl="0" indent="-342900">
              <a:lnSpc>
                <a:spcPct val="110000"/>
              </a:lnSpc>
              <a:spcBef>
                <a:spcPts val="0"/>
              </a:spcBef>
              <a:spcAft>
                <a:spcPts val="0"/>
              </a:spcAft>
              <a:buFont typeface="Symbol"/>
              <a:buChar char=""/>
            </a:pPr>
            <a:r>
              <a:rPr lang="en-US" sz="1200" dirty="0" smtClean="0">
                <a:effectLst/>
                <a:latin typeface="Arial"/>
                <a:ea typeface="Constantia"/>
              </a:rPr>
              <a:t>Once everyone has shared, reflect back to the group any themes that came out. </a:t>
            </a:r>
            <a:endParaRPr lang="en-US" dirty="0"/>
          </a:p>
        </p:txBody>
      </p:sp>
      <p:sp>
        <p:nvSpPr>
          <p:cNvPr id="4" name="Slide Number Placeholder 3"/>
          <p:cNvSpPr>
            <a:spLocks noGrp="1"/>
          </p:cNvSpPr>
          <p:nvPr>
            <p:ph type="sldNum" sz="quarter" idx="10"/>
          </p:nvPr>
        </p:nvSpPr>
        <p:spPr/>
        <p:txBody>
          <a:bodyPr/>
          <a:lstStyle/>
          <a:p>
            <a:fld id="{AB145B4A-4005-0244-AB96-838571284629}" type="slidenum">
              <a:rPr lang="en-US" smtClean="0"/>
              <a:t>5</a:t>
            </a:fld>
            <a:endParaRPr lang="en-US"/>
          </a:p>
        </p:txBody>
      </p:sp>
    </p:spTree>
    <p:extLst>
      <p:ext uri="{BB962C8B-B14F-4D97-AF65-F5344CB8AC3E}">
        <p14:creationId xmlns:p14="http://schemas.microsoft.com/office/powerpoint/2010/main" val="3230342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342900" marR="0" lvl="0" indent="-342900">
              <a:lnSpc>
                <a:spcPct val="110000"/>
              </a:lnSpc>
              <a:spcBef>
                <a:spcPts val="600"/>
              </a:spcBef>
              <a:spcAft>
                <a:spcPts val="0"/>
              </a:spcAft>
              <a:buFont typeface="+mj-lt"/>
              <a:buAutoNum type="arabicPeriod"/>
            </a:pPr>
            <a:r>
              <a:rPr lang="en-US" sz="1200" dirty="0" smtClean="0">
                <a:solidFill>
                  <a:srgbClr val="595959"/>
                </a:solidFill>
                <a:effectLst/>
                <a:latin typeface="Arial"/>
                <a:ea typeface="Constantia"/>
                <a:cs typeface="Times New Roman"/>
              </a:rPr>
              <a:t>Show </a:t>
            </a:r>
            <a:r>
              <a:rPr lang="en-US" sz="1200" b="1" dirty="0" smtClean="0">
                <a:solidFill>
                  <a:srgbClr val="2C7C9F"/>
                </a:solidFill>
                <a:effectLst/>
                <a:latin typeface="Arial"/>
                <a:ea typeface="Constantia"/>
                <a:cs typeface="Times New Roman"/>
              </a:rPr>
              <a:t>Slide 6</a:t>
            </a:r>
            <a:r>
              <a:rPr lang="en-US" sz="1200" dirty="0" smtClean="0">
                <a:solidFill>
                  <a:srgbClr val="595959"/>
                </a:solidFill>
                <a:effectLst/>
                <a:latin typeface="Arial"/>
                <a:ea typeface="Constantia"/>
                <a:cs typeface="Times New Roman"/>
              </a:rPr>
              <a:t>, which shows a Somali proverb</a:t>
            </a:r>
            <a:endParaRPr lang="en-US" sz="1100" dirty="0" smtClean="0">
              <a:solidFill>
                <a:srgbClr val="595959"/>
              </a:solidFill>
              <a:effectLst/>
              <a:latin typeface="Constantia"/>
              <a:ea typeface="Constantia"/>
              <a:cs typeface="Times New Roman"/>
            </a:endParaRPr>
          </a:p>
          <a:p>
            <a:pPr marL="457200" marR="0">
              <a:lnSpc>
                <a:spcPct val="110000"/>
              </a:lnSpc>
              <a:spcBef>
                <a:spcPts val="0"/>
              </a:spcBef>
              <a:spcAft>
                <a:spcPts val="0"/>
              </a:spcAft>
            </a:pPr>
            <a:r>
              <a:rPr lang="en-US" sz="1200" i="1" dirty="0" smtClean="0">
                <a:solidFill>
                  <a:srgbClr val="2C7C9F"/>
                </a:solidFill>
                <a:effectLst/>
                <a:latin typeface="Arial"/>
                <a:ea typeface="Constantia"/>
                <a:cs typeface="Times New Roman"/>
              </a:rPr>
              <a:t>“</a:t>
            </a:r>
            <a:r>
              <a:rPr lang="en-US" sz="1200" i="1" dirty="0" err="1" smtClean="0">
                <a:solidFill>
                  <a:srgbClr val="2C7C9F"/>
                </a:solidFill>
                <a:effectLst/>
                <a:latin typeface="Arial"/>
                <a:ea typeface="Constantia"/>
                <a:cs typeface="Times New Roman"/>
              </a:rPr>
              <a:t>Aqoon</a:t>
            </a:r>
            <a:r>
              <a:rPr lang="en-US" sz="1200" i="1" dirty="0" smtClean="0">
                <a:solidFill>
                  <a:srgbClr val="2C7C9F"/>
                </a:solidFill>
                <a:effectLst/>
                <a:latin typeface="Arial"/>
                <a:ea typeface="Constantia"/>
                <a:cs typeface="Times New Roman"/>
              </a:rPr>
              <a:t> </a:t>
            </a:r>
            <a:r>
              <a:rPr lang="en-US" sz="1200" i="1" dirty="0" err="1" smtClean="0">
                <a:solidFill>
                  <a:srgbClr val="2C7C9F"/>
                </a:solidFill>
                <a:effectLst/>
                <a:latin typeface="Arial"/>
                <a:ea typeface="Constantia"/>
                <a:cs typeface="Times New Roman"/>
              </a:rPr>
              <a:t>la’aani</a:t>
            </a:r>
            <a:r>
              <a:rPr lang="en-US" sz="1200" i="1" dirty="0" smtClean="0">
                <a:solidFill>
                  <a:srgbClr val="2C7C9F"/>
                </a:solidFill>
                <a:effectLst/>
                <a:latin typeface="Arial"/>
                <a:ea typeface="Constantia"/>
                <a:cs typeface="Times New Roman"/>
              </a:rPr>
              <a:t> </a:t>
            </a:r>
            <a:r>
              <a:rPr lang="en-US" sz="1200" i="1" dirty="0" err="1" smtClean="0">
                <a:solidFill>
                  <a:srgbClr val="2C7C9F"/>
                </a:solidFill>
                <a:effectLst/>
                <a:latin typeface="Arial"/>
                <a:ea typeface="Constantia"/>
                <a:cs typeface="Times New Roman"/>
              </a:rPr>
              <a:t>waa</a:t>
            </a:r>
            <a:r>
              <a:rPr lang="en-US" sz="1200" i="1" dirty="0" smtClean="0">
                <a:solidFill>
                  <a:srgbClr val="2C7C9F"/>
                </a:solidFill>
                <a:effectLst/>
                <a:latin typeface="Arial"/>
                <a:ea typeface="Constantia"/>
                <a:cs typeface="Times New Roman"/>
              </a:rPr>
              <a:t> </a:t>
            </a:r>
            <a:r>
              <a:rPr lang="en-US" sz="1200" i="1" dirty="0" err="1" smtClean="0">
                <a:solidFill>
                  <a:srgbClr val="2C7C9F"/>
                </a:solidFill>
                <a:effectLst/>
                <a:latin typeface="Arial"/>
                <a:ea typeface="Constantia"/>
                <a:cs typeface="Times New Roman"/>
              </a:rPr>
              <a:t>iftiin</a:t>
            </a:r>
            <a:r>
              <a:rPr lang="en-US" sz="1200" i="1" dirty="0" smtClean="0">
                <a:solidFill>
                  <a:srgbClr val="2C7C9F"/>
                </a:solidFill>
                <a:effectLst/>
                <a:latin typeface="Arial"/>
                <a:ea typeface="Constantia"/>
                <a:cs typeface="Times New Roman"/>
              </a:rPr>
              <a:t> </a:t>
            </a:r>
            <a:r>
              <a:rPr lang="en-US" sz="1200" i="1" dirty="0" err="1" smtClean="0">
                <a:solidFill>
                  <a:srgbClr val="2C7C9F"/>
                </a:solidFill>
                <a:effectLst/>
                <a:latin typeface="Arial"/>
                <a:ea typeface="Constantia"/>
                <a:cs typeface="Times New Roman"/>
              </a:rPr>
              <a:t>la’aan</a:t>
            </a:r>
            <a:r>
              <a:rPr lang="en-US" sz="1200" i="1" dirty="0" smtClean="0">
                <a:solidFill>
                  <a:srgbClr val="2C7C9F"/>
                </a:solidFill>
                <a:effectLst/>
                <a:latin typeface="Arial"/>
                <a:ea typeface="Constantia"/>
                <a:cs typeface="Times New Roman"/>
              </a:rPr>
              <a:t>”</a:t>
            </a:r>
            <a:endParaRPr lang="en-US" sz="1100" dirty="0" smtClean="0">
              <a:solidFill>
                <a:srgbClr val="595959"/>
              </a:solidFill>
              <a:effectLst/>
              <a:latin typeface="Constantia"/>
              <a:ea typeface="Constantia"/>
              <a:cs typeface="Times New Roman"/>
            </a:endParaRPr>
          </a:p>
          <a:p>
            <a:pPr marL="457200" marR="0">
              <a:lnSpc>
                <a:spcPct val="110000"/>
              </a:lnSpc>
              <a:spcBef>
                <a:spcPts val="0"/>
              </a:spcBef>
              <a:spcAft>
                <a:spcPts val="1000"/>
              </a:spcAft>
            </a:pPr>
            <a:r>
              <a:rPr lang="en-US" sz="1200" i="1" dirty="0" smtClean="0">
                <a:solidFill>
                  <a:srgbClr val="2C7C9F"/>
                </a:solidFill>
                <a:effectLst/>
                <a:latin typeface="Arial"/>
                <a:ea typeface="Constantia"/>
                <a:cs typeface="Times New Roman"/>
              </a:rPr>
              <a:t>“The absence of knowledge is the absence of light</a:t>
            </a:r>
            <a:r>
              <a:rPr lang="en-US" sz="1200" dirty="0" smtClean="0">
                <a:solidFill>
                  <a:srgbClr val="2C7C9F"/>
                </a:solidFill>
                <a:effectLst/>
                <a:latin typeface="Arial"/>
                <a:ea typeface="Constantia"/>
                <a:cs typeface="Times New Roman"/>
              </a:rPr>
              <a:t> “</a:t>
            </a:r>
            <a:endParaRPr lang="en-US" sz="1100" dirty="0" smtClean="0">
              <a:solidFill>
                <a:srgbClr val="595959"/>
              </a:solidFill>
              <a:effectLst/>
              <a:latin typeface="Constantia"/>
              <a:ea typeface="Constantia"/>
              <a:cs typeface="Times New Roman"/>
            </a:endParaRPr>
          </a:p>
          <a:p>
            <a:r>
              <a:rPr lang="en-US" sz="1200" dirty="0" smtClean="0">
                <a:effectLst/>
                <a:latin typeface="Arial"/>
                <a:ea typeface="Constantia"/>
              </a:rPr>
              <a:t>Tell the participants that over the next eight sessions the goal of the workshop is to increase their knowledge.</a:t>
            </a:r>
            <a:endParaRPr lang="en-US" dirty="0"/>
          </a:p>
        </p:txBody>
      </p:sp>
      <p:sp>
        <p:nvSpPr>
          <p:cNvPr id="4" name="Slide Number Placeholder 3"/>
          <p:cNvSpPr>
            <a:spLocks noGrp="1"/>
          </p:cNvSpPr>
          <p:nvPr>
            <p:ph type="sldNum" sz="quarter" idx="10"/>
          </p:nvPr>
        </p:nvSpPr>
        <p:spPr/>
        <p:txBody>
          <a:bodyPr/>
          <a:lstStyle/>
          <a:p>
            <a:fld id="{6090934A-71A5-468D-969A-71CCF9C34D69}" type="slidenum">
              <a:rPr lang="en-US" smtClean="0"/>
              <a:pPr/>
              <a:t>6</a:t>
            </a:fld>
            <a:endParaRPr lang="en-US"/>
          </a:p>
        </p:txBody>
      </p:sp>
    </p:spTree>
    <p:extLst>
      <p:ext uri="{BB962C8B-B14F-4D97-AF65-F5344CB8AC3E}">
        <p14:creationId xmlns:p14="http://schemas.microsoft.com/office/powerpoint/2010/main" val="318644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Show </a:t>
            </a:r>
            <a:r>
              <a:rPr lang="en-US" b="1" dirty="0" smtClean="0"/>
              <a:t>Slide 7</a:t>
            </a:r>
            <a:r>
              <a:rPr lang="en-US" dirty="0" smtClean="0"/>
              <a:t>. Describe the program:</a:t>
            </a:r>
          </a:p>
          <a:p>
            <a:endParaRPr lang="en-US" dirty="0" smtClean="0"/>
          </a:p>
          <a:p>
            <a:r>
              <a:rPr lang="en-US" dirty="0" smtClean="0"/>
              <a:t>The One Community Program is a workshop developed collaboratively by the U.S. Committee for Refugees and Immigrants (USCRI), the International Institute of Erie (IIE), and the International Institute of Minnesota. It is funded by the U.S. Office of Women’s Health. The goals of the program are to provide education to the Somali community and other refugee and immigrant groups about health-related cultural issues, especially regarding Female Genital Cutting (FGC). </a:t>
            </a:r>
          </a:p>
          <a:p>
            <a:endParaRPr lang="en-US" dirty="0"/>
          </a:p>
        </p:txBody>
      </p:sp>
      <p:sp>
        <p:nvSpPr>
          <p:cNvPr id="4" name="Slide Number Placeholder 3"/>
          <p:cNvSpPr>
            <a:spLocks noGrp="1"/>
          </p:cNvSpPr>
          <p:nvPr>
            <p:ph type="sldNum" sz="quarter" idx="10"/>
          </p:nvPr>
        </p:nvSpPr>
        <p:spPr/>
        <p:txBody>
          <a:bodyPr/>
          <a:lstStyle/>
          <a:p>
            <a:fld id="{6090934A-71A5-468D-969A-71CCF9C34D69}" type="slidenum">
              <a:rPr lang="en-US" smtClean="0"/>
              <a:pPr/>
              <a:t>7</a:t>
            </a:fld>
            <a:endParaRPr lang="en-US"/>
          </a:p>
        </p:txBody>
      </p:sp>
    </p:spTree>
    <p:extLst>
      <p:ext uri="{BB962C8B-B14F-4D97-AF65-F5344CB8AC3E}">
        <p14:creationId xmlns:p14="http://schemas.microsoft.com/office/powerpoint/2010/main" val="905128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a:ea typeface="Constantia"/>
                <a:cs typeface="Times New Roman"/>
              </a:rPr>
              <a:t>Show </a:t>
            </a:r>
            <a:r>
              <a:rPr lang="en-US" sz="1200" b="1" dirty="0" smtClean="0">
                <a:solidFill>
                  <a:srgbClr val="2C7C9F"/>
                </a:solidFill>
                <a:effectLst/>
                <a:latin typeface="Arial"/>
                <a:ea typeface="Constantia"/>
                <a:cs typeface="Times New Roman"/>
              </a:rPr>
              <a:t>Slide 8</a:t>
            </a:r>
            <a:r>
              <a:rPr lang="en-US" sz="1200" b="1" dirty="0" smtClean="0">
                <a:solidFill>
                  <a:srgbClr val="595959"/>
                </a:solidFill>
                <a:effectLst/>
                <a:latin typeface="Arial"/>
                <a:ea typeface="Constantia"/>
                <a:cs typeface="Times New Roman"/>
              </a:rPr>
              <a:t>. </a:t>
            </a:r>
            <a:r>
              <a:rPr lang="en-US" sz="1200" dirty="0" smtClean="0">
                <a:solidFill>
                  <a:srgbClr val="595959"/>
                </a:solidFill>
                <a:effectLst/>
                <a:latin typeface="Arial"/>
                <a:ea typeface="Constantia"/>
                <a:cs typeface="Times New Roman"/>
              </a:rPr>
              <a:t>Introduce the participants to the objectives of the One Community Program</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a:ea typeface="Constantia"/>
                <a:cs typeface="Times New Roman"/>
              </a:rPr>
              <a:t>Increase awareness and knowledge among women with FGC</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a:ea typeface="Constantia"/>
                <a:cs typeface="Times New Roman"/>
              </a:rPr>
              <a:t>To improve self-care</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1000"/>
              </a:spcAft>
              <a:buFont typeface="+mj-lt"/>
              <a:buAutoNum type="alphaLcPeriod"/>
            </a:pPr>
            <a:r>
              <a:rPr lang="en-US" sz="1200" dirty="0" smtClean="0">
                <a:solidFill>
                  <a:srgbClr val="595959"/>
                </a:solidFill>
                <a:effectLst/>
                <a:latin typeface="Arial"/>
                <a:ea typeface="Constantia"/>
                <a:cs typeface="Times New Roman"/>
              </a:rPr>
              <a:t>To assist with informed-decision making for new generations of Somali girls at the risk of FGC.</a:t>
            </a:r>
            <a:endParaRPr lang="en-US" sz="1100" dirty="0" smtClean="0">
              <a:solidFill>
                <a:srgbClr val="595959"/>
              </a:solidFill>
              <a:effectLst/>
              <a:latin typeface="Constantia"/>
              <a:ea typeface="Constantia"/>
              <a:cs typeface="Times New Roman"/>
            </a:endParaRPr>
          </a:p>
          <a:p>
            <a:endParaRPr lang="en-US" dirty="0"/>
          </a:p>
        </p:txBody>
      </p:sp>
      <p:sp>
        <p:nvSpPr>
          <p:cNvPr id="4" name="Slide Number Placeholder 3"/>
          <p:cNvSpPr>
            <a:spLocks noGrp="1"/>
          </p:cNvSpPr>
          <p:nvPr>
            <p:ph type="sldNum" sz="quarter" idx="10"/>
          </p:nvPr>
        </p:nvSpPr>
        <p:spPr/>
        <p:txBody>
          <a:bodyPr/>
          <a:lstStyle/>
          <a:p>
            <a:fld id="{6090934A-71A5-468D-969A-71CCF9C34D69}" type="slidenum">
              <a:rPr lang="en-US" smtClean="0"/>
              <a:pPr/>
              <a:t>8</a:t>
            </a:fld>
            <a:endParaRPr lang="en-US"/>
          </a:p>
        </p:txBody>
      </p:sp>
    </p:spTree>
    <p:extLst>
      <p:ext uri="{BB962C8B-B14F-4D97-AF65-F5344CB8AC3E}">
        <p14:creationId xmlns:p14="http://schemas.microsoft.com/office/powerpoint/2010/main" val="3492298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342900" marR="0" lvl="0" indent="-342900">
              <a:lnSpc>
                <a:spcPct val="110000"/>
              </a:lnSpc>
              <a:spcBef>
                <a:spcPts val="600"/>
              </a:spcBef>
              <a:spcAft>
                <a:spcPts val="0"/>
              </a:spcAft>
              <a:buFont typeface="+mj-lt"/>
              <a:buAutoNum type="arabicPeriod"/>
            </a:pPr>
            <a:r>
              <a:rPr lang="en-US" sz="1200" dirty="0" smtClean="0">
                <a:solidFill>
                  <a:srgbClr val="595959"/>
                </a:solidFill>
                <a:effectLst/>
                <a:latin typeface="Arial"/>
                <a:ea typeface="Constantia"/>
                <a:cs typeface="Times New Roman"/>
              </a:rPr>
              <a:t>Distribute handout</a:t>
            </a:r>
            <a:r>
              <a:rPr lang="en-US" sz="1200" b="1" dirty="0" smtClean="0">
                <a:solidFill>
                  <a:srgbClr val="2C7C9F"/>
                </a:solidFill>
                <a:effectLst/>
                <a:latin typeface="Arial"/>
                <a:ea typeface="Constantia"/>
                <a:cs typeface="Times New Roman"/>
              </a:rPr>
              <a:t> 1.1.1: WORKSHOP EXPECTATIONS</a:t>
            </a:r>
            <a:r>
              <a:rPr lang="en-US" sz="1200" dirty="0" smtClean="0">
                <a:solidFill>
                  <a:srgbClr val="2C7C9F"/>
                </a:solidFill>
                <a:effectLst/>
                <a:latin typeface="Arial"/>
                <a:ea typeface="Constantia"/>
                <a:cs typeface="Times New Roman"/>
              </a:rPr>
              <a:t> </a:t>
            </a:r>
            <a:endParaRPr lang="en-US" sz="1100" dirty="0" smtClean="0">
              <a:solidFill>
                <a:srgbClr val="595959"/>
              </a:solidFill>
              <a:effectLst/>
              <a:latin typeface="Constantia"/>
              <a:ea typeface="Constantia"/>
              <a:cs typeface="Times New Roman"/>
            </a:endParaRPr>
          </a:p>
          <a:p>
            <a:pPr marL="228600" marR="0">
              <a:lnSpc>
                <a:spcPct val="110000"/>
              </a:lnSpc>
              <a:spcBef>
                <a:spcPts val="0"/>
              </a:spcBef>
              <a:spcAft>
                <a:spcPts val="0"/>
              </a:spcAft>
            </a:pPr>
            <a:r>
              <a:rPr lang="en-US" sz="1200" dirty="0" smtClean="0">
                <a:solidFill>
                  <a:srgbClr val="595959"/>
                </a:solidFill>
                <a:effectLst/>
                <a:latin typeface="Arial"/>
                <a:ea typeface="Constantia"/>
                <a:cs typeface="Times New Roman"/>
              </a:rPr>
              <a:t> </a:t>
            </a:r>
            <a:endParaRPr lang="en-US" sz="1100" dirty="0" smtClean="0">
              <a:solidFill>
                <a:srgbClr val="595959"/>
              </a:solidFill>
              <a:effectLst/>
              <a:latin typeface="Constantia"/>
              <a:ea typeface="Constantia"/>
              <a:cs typeface="Times New Roman"/>
            </a:endParaRPr>
          </a:p>
          <a:p>
            <a:pPr marL="342900" marR="0" lvl="0" indent="-342900">
              <a:lnSpc>
                <a:spcPct val="110000"/>
              </a:lnSpc>
              <a:spcBef>
                <a:spcPts val="0"/>
              </a:spcBef>
              <a:spcAft>
                <a:spcPts val="0"/>
              </a:spcAft>
              <a:buFont typeface="+mj-lt"/>
              <a:buAutoNum type="arabicPeriod"/>
            </a:pPr>
            <a:r>
              <a:rPr lang="en-US" sz="1200" dirty="0" smtClean="0">
                <a:solidFill>
                  <a:srgbClr val="595959"/>
                </a:solidFill>
                <a:effectLst/>
                <a:latin typeface="Arial"/>
                <a:ea typeface="Constantia"/>
                <a:cs typeface="Times New Roman"/>
              </a:rPr>
              <a:t>Show </a:t>
            </a:r>
            <a:r>
              <a:rPr lang="en-US" sz="1200" b="1" dirty="0" smtClean="0">
                <a:solidFill>
                  <a:srgbClr val="2C7C9F"/>
                </a:solidFill>
                <a:effectLst/>
                <a:latin typeface="Arial"/>
                <a:ea typeface="Constantia"/>
                <a:cs typeface="Times New Roman"/>
              </a:rPr>
              <a:t>Slide 9. </a:t>
            </a:r>
            <a:r>
              <a:rPr lang="en-US" sz="1200" dirty="0" smtClean="0">
                <a:solidFill>
                  <a:srgbClr val="595959"/>
                </a:solidFill>
                <a:effectLst/>
                <a:latin typeface="Arial"/>
                <a:ea typeface="Constantia"/>
                <a:cs typeface="Times New Roman"/>
              </a:rPr>
              <a:t>List the workshop expectations for yourself, the facilitator:</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Will attend all sessions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Facilitate an active learning environment</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Provide accurate information to participants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Participate in discussions and activities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Be patient and listen to participants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Show respect and empathy to all participants</a:t>
            </a:r>
            <a:endParaRPr lang="en-US" sz="1100" dirty="0" smtClean="0">
              <a:solidFill>
                <a:srgbClr val="595959"/>
              </a:solidFill>
              <a:effectLst/>
              <a:latin typeface="Constantia"/>
              <a:ea typeface="Constantia"/>
              <a:cs typeface="Times New Roman"/>
            </a:endParaRPr>
          </a:p>
          <a:p>
            <a:pPr marL="742950" marR="0" lvl="1" indent="-285750">
              <a:lnSpc>
                <a:spcPct val="110000"/>
              </a:lnSpc>
              <a:spcBef>
                <a:spcPts val="0"/>
              </a:spcBef>
              <a:spcAft>
                <a:spcPts val="0"/>
              </a:spcAft>
              <a:buFont typeface="+mj-lt"/>
              <a:buAutoNum type="alphaLcPeriod"/>
            </a:pPr>
            <a:r>
              <a:rPr lang="en-US" sz="1200" i="1" dirty="0" smtClean="0">
                <a:solidFill>
                  <a:srgbClr val="2C7C9F"/>
                </a:solidFill>
                <a:effectLst/>
                <a:latin typeface="Arial"/>
                <a:ea typeface="Constantia"/>
                <a:cs typeface="Times New Roman"/>
              </a:rPr>
              <a:t>Be open to feedback from participants</a:t>
            </a:r>
            <a:endParaRPr lang="en-US" sz="1100" dirty="0" smtClean="0">
              <a:solidFill>
                <a:srgbClr val="595959"/>
              </a:solidFill>
              <a:effectLst/>
              <a:latin typeface="Constantia"/>
              <a:ea typeface="Constantia"/>
              <a:cs typeface="Times New Roman"/>
            </a:endParaRPr>
          </a:p>
          <a:p>
            <a:pPr marL="685800" marR="0">
              <a:lnSpc>
                <a:spcPct val="110000"/>
              </a:lnSpc>
              <a:spcBef>
                <a:spcPts val="0"/>
              </a:spcBef>
              <a:spcAft>
                <a:spcPts val="1000"/>
              </a:spcAft>
            </a:pPr>
            <a:r>
              <a:rPr lang="en-US" sz="1200" i="1" dirty="0" smtClean="0">
                <a:solidFill>
                  <a:srgbClr val="2C7C9F"/>
                </a:solidFill>
                <a:effectLst/>
                <a:latin typeface="Arial"/>
                <a:ea typeface="Constantia"/>
                <a:cs typeface="Times New Roman"/>
              </a:rPr>
              <a:t> </a:t>
            </a:r>
            <a:endParaRPr lang="en-US" sz="1100" dirty="0" smtClean="0">
              <a:solidFill>
                <a:srgbClr val="595959"/>
              </a:solidFill>
              <a:effectLst/>
              <a:latin typeface="Constantia"/>
              <a:ea typeface="Constantia"/>
              <a:cs typeface="Times New Roman"/>
            </a:endParaRPr>
          </a:p>
          <a:p>
            <a:r>
              <a:rPr lang="en-US" sz="1200" dirty="0" smtClean="0">
                <a:effectLst/>
                <a:latin typeface="Arial"/>
                <a:ea typeface="Constantia"/>
              </a:rPr>
              <a:t>Ask the participants if they have any other expectations of you. Write those down on a white board or newsprint. </a:t>
            </a:r>
            <a:endParaRPr lang="en-US" dirty="0"/>
          </a:p>
        </p:txBody>
      </p:sp>
      <p:sp>
        <p:nvSpPr>
          <p:cNvPr id="4" name="Slide Number Placeholder 3"/>
          <p:cNvSpPr>
            <a:spLocks noGrp="1"/>
          </p:cNvSpPr>
          <p:nvPr>
            <p:ph type="sldNum" sz="quarter" idx="10"/>
          </p:nvPr>
        </p:nvSpPr>
        <p:spPr/>
        <p:txBody>
          <a:bodyPr/>
          <a:lstStyle/>
          <a:p>
            <a:fld id="{6090934A-71A5-468D-969A-71CCF9C34D69}" type="slidenum">
              <a:rPr lang="en-US" smtClean="0"/>
              <a:pPr/>
              <a:t>9</a:t>
            </a:fld>
            <a:endParaRPr lang="en-US"/>
          </a:p>
        </p:txBody>
      </p:sp>
    </p:spTree>
    <p:extLst>
      <p:ext uri="{BB962C8B-B14F-4D97-AF65-F5344CB8AC3E}">
        <p14:creationId xmlns:p14="http://schemas.microsoft.com/office/powerpoint/2010/main" val="1876293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latin typeface="Arial" panose="020B0604020202020204" pitchFamily="34" charset="0"/>
                <a:cs typeface="Arial" panose="020B0604020202020204" pitchFamily="34" charset="0"/>
              </a:defRPr>
            </a:lvl1pPr>
          </a:lstStyle>
          <a:p>
            <a:fld id="{E7EDC378-B0E3-4B61-B859-F6239D0190D1}" type="datetimeFigureOut">
              <a:rPr lang="en-US" smtClean="0"/>
              <a:pPr/>
              <a:t>6/14/2017</a:t>
            </a:fld>
            <a:endParaRPr lang="en-US"/>
          </a:p>
        </p:txBody>
      </p:sp>
      <p:sp>
        <p:nvSpPr>
          <p:cNvPr id="11" name="Slide Number Placeholder 10"/>
          <p:cNvSpPr>
            <a:spLocks noGrp="1"/>
          </p:cNvSpPr>
          <p:nvPr>
            <p:ph type="sldNum" sz="quarter" idx="11"/>
          </p:nvPr>
        </p:nvSpPr>
        <p:spPr/>
        <p:txBody>
          <a:bodyPr/>
          <a:lstStyle>
            <a:lvl1pPr>
              <a:defRPr>
                <a:solidFill>
                  <a:srgbClr val="FFFFFF"/>
                </a:solidFill>
                <a:latin typeface="Arial" panose="020B0604020202020204" pitchFamily="34" charset="0"/>
                <a:cs typeface="Arial" panose="020B0604020202020204" pitchFamily="34" charset="0"/>
              </a:defRPr>
            </a:lvl1pPr>
          </a:lstStyle>
          <a:p>
            <a:fld id="{7FDF780E-B845-42E3-8D12-E7DFEFCA9F53}" type="slidenum">
              <a:rPr lang="en-US" smtClean="0"/>
              <a:pPr/>
              <a:t>‹#›</a:t>
            </a:fld>
            <a:endParaRPr lang="en-US"/>
          </a:p>
        </p:txBody>
      </p:sp>
      <p:sp>
        <p:nvSpPr>
          <p:cNvPr id="12" name="Footer Placeholder 11"/>
          <p:cNvSpPr>
            <a:spLocks noGrp="1"/>
          </p:cNvSpPr>
          <p:nvPr>
            <p:ph type="ftr" sz="quarter" idx="12"/>
          </p:nvPr>
        </p:nvSpPr>
        <p:spPr/>
        <p:txBody>
          <a:bodyPr/>
          <a:lstStyle>
            <a:lvl1pPr>
              <a:defRPr>
                <a:solidFill>
                  <a:schemeClr val="bg2"/>
                </a:solidFill>
                <a:latin typeface="Arial" panose="020B0604020202020204" pitchFamily="34" charset="0"/>
                <a:cs typeface="Arial" panose="020B0604020202020204" pitchFamily="34" charset="0"/>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EDC378-B0E3-4B61-B859-F6239D0190D1}"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F780E-B845-42E3-8D12-E7DFEFCA9F5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40"/>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EDC378-B0E3-4B61-B859-F6239D0190D1}"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7FDF780E-B845-42E3-8D12-E7DFEFCA9F5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EDC378-B0E3-4B61-B859-F6239D0190D1}"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F780E-B845-42E3-8D12-E7DFEFCA9F53}"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800"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E7EDC378-B0E3-4B61-B859-F6239D0190D1}" type="datetimeFigureOut">
              <a:rPr lang="en-US" smtClean="0"/>
              <a:pPr/>
              <a:t>6/14/2017</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7FDF780E-B845-42E3-8D12-E7DFEFCA9F53}" type="slidenum">
              <a:rPr lang="en-US" smtClean="0"/>
              <a:pP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7EDC378-B0E3-4B61-B859-F6239D0190D1}"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F780E-B845-42E3-8D12-E7DFEFCA9F53}"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1"/>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438401"/>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7EDC378-B0E3-4B61-B859-F6239D0190D1}" type="datetimeFigureOut">
              <a:rPr lang="en-US" smtClean="0"/>
              <a:pPr/>
              <a:t>6/14/2017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F780E-B845-42E3-8D12-E7DFEFCA9F53}"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7EDC378-B0E3-4B61-B859-F6239D0190D1}" type="datetimeFigureOut">
              <a:rPr lang="en-US" smtClean="0"/>
              <a:pPr/>
              <a:t>6/14/2017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F780E-B845-42E3-8D12-E7DFEFCA9F53}"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E7EDC378-B0E3-4B61-B859-F6239D0190D1}" type="datetimeFigureOut">
              <a:rPr lang="en-US" smtClean="0"/>
              <a:pPr/>
              <a:t>6/14/2017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F780E-B845-42E3-8D12-E7DFEFCA9F5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2"/>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EDC378-B0E3-4B61-B859-F6239D0190D1}"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7FDF780E-B845-42E3-8D12-E7DFEFCA9F53}" type="slidenum">
              <a:rPr lang="en-US" smtClean="0"/>
              <a:pPr/>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EDC378-B0E3-4B61-B859-F6239D0190D1}"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F780E-B845-42E3-8D12-E7DFEFCA9F53}"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2402"/>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E7EDC378-B0E3-4B61-B859-F6239D0190D1}" type="datetimeFigureOut">
              <a:rPr lang="en-US" smtClean="0"/>
              <a:pPr/>
              <a:t>6/14/2017</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7FDF780E-B845-42E3-8D12-E7DFEFCA9F5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43768" y="2769326"/>
            <a:ext cx="1899265" cy="713137"/>
          </a:xfrm>
        </p:spPr>
        <p:txBody>
          <a:bodyPr>
            <a:normAutofit fontScale="92500" lnSpcReduction="10000"/>
          </a:bodyPr>
          <a:lstStyle/>
          <a:p>
            <a:pPr algn="ctr"/>
            <a:r>
              <a:rPr lang="en-US" sz="2400" dirty="0" smtClean="0">
                <a:solidFill>
                  <a:schemeClr val="tx1"/>
                </a:solidFill>
                <a:latin typeface="Arial" panose="020B0604020202020204" pitchFamily="34" charset="0"/>
                <a:cs typeface="Arial" panose="020B0604020202020204" pitchFamily="34" charset="0"/>
              </a:rPr>
              <a:t>Sponsored by:</a:t>
            </a:r>
          </a:p>
        </p:txBody>
      </p:sp>
      <p:sp>
        <p:nvSpPr>
          <p:cNvPr id="2" name="Title 1"/>
          <p:cNvSpPr>
            <a:spLocks noGrp="1"/>
          </p:cNvSpPr>
          <p:nvPr>
            <p:ph type="title"/>
          </p:nvPr>
        </p:nvSpPr>
        <p:spPr>
          <a:xfrm>
            <a:off x="262698" y="1381893"/>
            <a:ext cx="6520873" cy="1828800"/>
          </a:xfrm>
        </p:spPr>
        <p:txBody>
          <a:bodyPr/>
          <a:lstStyle/>
          <a:p>
            <a:r>
              <a:rPr lang="en-US" sz="5400" dirty="0" smtClean="0">
                <a:latin typeface="Arial" panose="020B0604020202020204" pitchFamily="34" charset="0"/>
                <a:cs typeface="Arial" panose="020B0604020202020204" pitchFamily="34" charset="0"/>
              </a:rPr>
              <a:t>One Community Program (OCP)</a:t>
            </a:r>
            <a:endParaRPr lang="en-US" sz="5400" dirty="0">
              <a:latin typeface="Arial" panose="020B0604020202020204" pitchFamily="34" charset="0"/>
              <a:cs typeface="Arial" panose="020B0604020202020204" pitchFamily="34" charset="0"/>
            </a:endParaRPr>
          </a:p>
        </p:txBody>
      </p:sp>
      <p:sp>
        <p:nvSpPr>
          <p:cNvPr id="7" name="Subtitle 2"/>
          <p:cNvSpPr txBox="1">
            <a:spLocks/>
          </p:cNvSpPr>
          <p:nvPr/>
        </p:nvSpPr>
        <p:spPr>
          <a:xfrm>
            <a:off x="773974" y="4047488"/>
            <a:ext cx="5819503" cy="18288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chemeClr val="accent1"/>
              </a:buClr>
              <a:buFont typeface="Wingdings 2" pitchFamily="18" charset="2"/>
              <a:buNone/>
              <a:defRPr sz="1900" kern="1200" spc="150" baseline="0">
                <a:solidFill>
                  <a:srgbClr val="FFFFFF"/>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chemeClr val="accent2"/>
              </a:buClr>
              <a:buFont typeface="Wingdings" pitchFamily="2" charset="2"/>
              <a:buNone/>
              <a:defRPr sz="18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6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algn="ctr"/>
            <a:r>
              <a:rPr lang="en-US" sz="2800" dirty="0" smtClean="0">
                <a:solidFill>
                  <a:schemeClr val="bg1"/>
                </a:solidFill>
              </a:rPr>
              <a:t>Somali Women’s Health Workshop Series</a:t>
            </a:r>
          </a:p>
          <a:p>
            <a:pPr algn="ctr"/>
            <a:endParaRPr lang="en-US" sz="2400" dirty="0" smtClean="0">
              <a:solidFill>
                <a:schemeClr val="tx1"/>
              </a:solidFill>
            </a:endParaRPr>
          </a:p>
        </p:txBody>
      </p:sp>
      <p:pic>
        <p:nvPicPr>
          <p:cNvPr id="8" name="Picture 7"/>
          <p:cNvPicPr>
            <a:picLocks noChangeAspect="1"/>
          </p:cNvPicPr>
          <p:nvPr/>
        </p:nvPicPr>
        <p:blipFill>
          <a:blip r:embed="rId3"/>
          <a:stretch>
            <a:fillRect/>
          </a:stretch>
        </p:blipFill>
        <p:spPr>
          <a:xfrm>
            <a:off x="7043768" y="4813189"/>
            <a:ext cx="1906730" cy="759770"/>
          </a:xfrm>
          <a:prstGeom prst="rect">
            <a:avLst/>
          </a:prstGeom>
        </p:spPr>
      </p:pic>
      <p:grpSp>
        <p:nvGrpSpPr>
          <p:cNvPr id="14" name="Group 13"/>
          <p:cNvGrpSpPr/>
          <p:nvPr/>
        </p:nvGrpSpPr>
        <p:grpSpPr>
          <a:xfrm>
            <a:off x="7043768" y="5666053"/>
            <a:ext cx="1906730" cy="483326"/>
            <a:chOff x="9381736" y="3997234"/>
            <a:chExt cx="2542307" cy="483326"/>
          </a:xfrm>
        </p:grpSpPr>
        <p:sp>
          <p:nvSpPr>
            <p:cNvPr id="13" name="Rectangle 12"/>
            <p:cNvSpPr/>
            <p:nvPr/>
          </p:nvSpPr>
          <p:spPr>
            <a:xfrm>
              <a:off x="9381736" y="3997234"/>
              <a:ext cx="2542307" cy="4833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9381736" y="4094994"/>
              <a:ext cx="2484494" cy="385566"/>
            </a:xfrm>
            <a:prstGeom prst="rect">
              <a:avLst/>
            </a:prstGeom>
          </p:spPr>
        </p:pic>
      </p:gr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3767" y="6263430"/>
            <a:ext cx="1899266" cy="320251"/>
          </a:xfrm>
          <a:prstGeom prst="rect">
            <a:avLst/>
          </a:prstGeom>
        </p:spPr>
      </p:pic>
      <p:grpSp>
        <p:nvGrpSpPr>
          <p:cNvPr id="17" name="Group 16"/>
          <p:cNvGrpSpPr/>
          <p:nvPr/>
        </p:nvGrpSpPr>
        <p:grpSpPr>
          <a:xfrm>
            <a:off x="7191199" y="3599317"/>
            <a:ext cx="1596935" cy="1089548"/>
            <a:chOff x="9601200" y="3618411"/>
            <a:chExt cx="2129246" cy="1089548"/>
          </a:xfrm>
        </p:grpSpPr>
        <p:sp>
          <p:nvSpPr>
            <p:cNvPr id="16" name="Rectangle 15"/>
            <p:cNvSpPr/>
            <p:nvPr/>
          </p:nvSpPr>
          <p:spPr>
            <a:xfrm>
              <a:off x="9601200" y="3618411"/>
              <a:ext cx="2129246" cy="10895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2640" y="3729483"/>
              <a:ext cx="1920239" cy="902512"/>
            </a:xfrm>
            <a:prstGeom prst="rect">
              <a:avLst/>
            </a:prstGeom>
          </p:spPr>
        </p:pic>
      </p:grpSp>
    </p:spTree>
    <p:extLst>
      <p:ext uri="{BB962C8B-B14F-4D97-AF65-F5344CB8AC3E}">
        <p14:creationId xmlns:p14="http://schemas.microsoft.com/office/powerpoint/2010/main" val="3352945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64811"/>
            <a:ext cx="8407893"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Workshop Expectations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ounded Rectangle 5"/>
          <p:cNvSpPr/>
          <p:nvPr/>
        </p:nvSpPr>
        <p:spPr>
          <a:xfrm>
            <a:off x="1442910" y="5973151"/>
            <a:ext cx="628594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Certificate of completion</a:t>
            </a:r>
            <a:endParaRPr lang="en-US" sz="2400" dirty="0">
              <a:latin typeface="Arial" panose="020B0604020202020204" pitchFamily="34" charset="0"/>
              <a:cs typeface="Arial" panose="020B0604020202020204" pitchFamily="34" charset="0"/>
            </a:endParaRPr>
          </a:p>
        </p:txBody>
      </p:sp>
      <p:sp>
        <p:nvSpPr>
          <p:cNvPr id="7" name="Rounded Rectangle 6"/>
          <p:cNvSpPr/>
          <p:nvPr/>
        </p:nvSpPr>
        <p:spPr>
          <a:xfrm>
            <a:off x="1442910" y="5459678"/>
            <a:ext cx="628594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Keep an open mind</a:t>
            </a:r>
            <a:endParaRPr lang="en-US" sz="2400" dirty="0">
              <a:latin typeface="Arial" panose="020B0604020202020204" pitchFamily="34" charset="0"/>
              <a:cs typeface="Arial" panose="020B0604020202020204" pitchFamily="34" charset="0"/>
            </a:endParaRPr>
          </a:p>
        </p:txBody>
      </p:sp>
      <p:sp>
        <p:nvSpPr>
          <p:cNvPr id="8" name="Rounded Rectangle 7"/>
          <p:cNvSpPr/>
          <p:nvPr/>
        </p:nvSpPr>
        <p:spPr>
          <a:xfrm>
            <a:off x="1442910" y="4874161"/>
            <a:ext cx="6285946" cy="451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Participate in discussions and activities</a:t>
            </a:r>
            <a:endParaRPr lang="en-US" sz="2400" dirty="0">
              <a:latin typeface="Arial" panose="020B0604020202020204" pitchFamily="34" charset="0"/>
              <a:cs typeface="Arial" panose="020B0604020202020204" pitchFamily="34" charset="0"/>
            </a:endParaRPr>
          </a:p>
        </p:txBody>
      </p:sp>
      <p:sp>
        <p:nvSpPr>
          <p:cNvPr id="9" name="Rounded Rectangle 8"/>
          <p:cNvSpPr/>
          <p:nvPr/>
        </p:nvSpPr>
        <p:spPr>
          <a:xfrm>
            <a:off x="1442911" y="4294897"/>
            <a:ext cx="6285946" cy="4474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Notify instructor of absences</a:t>
            </a:r>
            <a:endParaRPr lang="en-US" sz="2400" dirty="0">
              <a:latin typeface="Arial" panose="020B0604020202020204" pitchFamily="34" charset="0"/>
              <a:cs typeface="Arial" panose="020B0604020202020204" pitchFamily="34" charset="0"/>
            </a:endParaRPr>
          </a:p>
        </p:txBody>
      </p:sp>
      <p:sp>
        <p:nvSpPr>
          <p:cNvPr id="10" name="Rounded Rectangle 9"/>
          <p:cNvSpPr/>
          <p:nvPr/>
        </p:nvSpPr>
        <p:spPr>
          <a:xfrm>
            <a:off x="1442911" y="3785802"/>
            <a:ext cx="628594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Make up all missed sessions</a:t>
            </a:r>
            <a:endParaRPr lang="en-US" sz="2400" dirty="0">
              <a:latin typeface="Arial" panose="020B0604020202020204" pitchFamily="34" charset="0"/>
              <a:cs typeface="Arial" panose="020B0604020202020204" pitchFamily="34" charset="0"/>
            </a:endParaRPr>
          </a:p>
        </p:txBody>
      </p:sp>
      <p:sp>
        <p:nvSpPr>
          <p:cNvPr id="11" name="Rounded Rectangle 10"/>
          <p:cNvSpPr/>
          <p:nvPr/>
        </p:nvSpPr>
        <p:spPr>
          <a:xfrm>
            <a:off x="1442911" y="3272330"/>
            <a:ext cx="628594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Attend all sessions</a:t>
            </a:r>
          </a:p>
        </p:txBody>
      </p:sp>
      <p:sp>
        <p:nvSpPr>
          <p:cNvPr id="12" name="Rounded Rectangle 11"/>
          <p:cNvSpPr/>
          <p:nvPr/>
        </p:nvSpPr>
        <p:spPr>
          <a:xfrm>
            <a:off x="1442910" y="2758857"/>
            <a:ext cx="628594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1-1.5 hours/week for 8 sessions</a:t>
            </a:r>
          </a:p>
        </p:txBody>
      </p:sp>
      <p:sp>
        <p:nvSpPr>
          <p:cNvPr id="14" name="Rounded Rectangle 13"/>
          <p:cNvSpPr/>
          <p:nvPr/>
        </p:nvSpPr>
        <p:spPr>
          <a:xfrm>
            <a:off x="2707161" y="1761120"/>
            <a:ext cx="3755571" cy="7982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Participants</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689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85929" y="530228"/>
            <a:ext cx="4466493" cy="2494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What are some Somali cultural traditions that you practice? </a:t>
            </a:r>
            <a:endParaRPr lang="en-US" sz="2800" dirty="0">
              <a:latin typeface="Arial" panose="020B0604020202020204" pitchFamily="34" charset="0"/>
              <a:cs typeface="Arial" panose="020B0604020202020204" pitchFamily="34"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48" y="3620859"/>
            <a:ext cx="3621881"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088" y="687498"/>
            <a:ext cx="2913800" cy="217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3258" y="3510187"/>
            <a:ext cx="3819164" cy="279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7551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fade">
                                      <p:cBhvr>
                                        <p:cTn id="23" dur="1000"/>
                                        <p:tgtEl>
                                          <p:spTgt spid="1027"/>
                                        </p:tgtEl>
                                      </p:cBhvr>
                                    </p:animEffect>
                                    <p:anim calcmode="lin" valueType="num">
                                      <p:cBhvr>
                                        <p:cTn id="24" dur="1000" fill="hold"/>
                                        <p:tgtEl>
                                          <p:spTgt spid="1027"/>
                                        </p:tgtEl>
                                        <p:attrNameLst>
                                          <p:attrName>ppt_x</p:attrName>
                                        </p:attrNameLst>
                                      </p:cBhvr>
                                      <p:tavLst>
                                        <p:tav tm="0">
                                          <p:val>
                                            <p:strVal val="#ppt_x"/>
                                          </p:val>
                                        </p:tav>
                                        <p:tav tm="100000">
                                          <p:val>
                                            <p:strVal val="#ppt_x"/>
                                          </p:val>
                                        </p:tav>
                                      </p:tavLst>
                                    </p:anim>
                                    <p:anim calcmode="lin" valueType="num">
                                      <p:cBhvr>
                                        <p:cTn id="25"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80383" y="1841477"/>
            <a:ext cx="3246920" cy="4445000"/>
          </a:xfrm>
          <a:prstGeom prst="rect">
            <a:avLst/>
          </a:prstGeom>
        </p:spPr>
      </p:pic>
      <p:sp>
        <p:nvSpPr>
          <p:cNvPr id="7" name="Rectangle 6"/>
          <p:cNvSpPr/>
          <p:nvPr/>
        </p:nvSpPr>
        <p:spPr>
          <a:xfrm>
            <a:off x="381000" y="364811"/>
            <a:ext cx="8407893" cy="923330"/>
          </a:xfrm>
          <a:prstGeom prst="rect">
            <a:avLst/>
          </a:prstGeom>
          <a:no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Your Cultural Traditions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ounded Rectangle 7"/>
          <p:cNvSpPr/>
          <p:nvPr/>
        </p:nvSpPr>
        <p:spPr>
          <a:xfrm>
            <a:off x="569843" y="2638787"/>
            <a:ext cx="4015103" cy="696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Names and naming</a:t>
            </a:r>
            <a:endParaRPr lang="en-US" sz="2800" dirty="0">
              <a:latin typeface="Arial" panose="020B0604020202020204" pitchFamily="34" charset="0"/>
              <a:cs typeface="Arial" panose="020B0604020202020204" pitchFamily="34" charset="0"/>
            </a:endParaRPr>
          </a:p>
        </p:txBody>
      </p:sp>
      <p:sp>
        <p:nvSpPr>
          <p:cNvPr id="9" name="Rounded Rectangle 8"/>
          <p:cNvSpPr/>
          <p:nvPr/>
        </p:nvSpPr>
        <p:spPr>
          <a:xfrm>
            <a:off x="569843" y="1841478"/>
            <a:ext cx="4015103" cy="696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Food</a:t>
            </a:r>
            <a:endParaRPr lang="en-US" sz="2800" dirty="0">
              <a:latin typeface="Arial" panose="020B0604020202020204" pitchFamily="34" charset="0"/>
              <a:cs typeface="Arial" panose="020B0604020202020204" pitchFamily="34" charset="0"/>
            </a:endParaRPr>
          </a:p>
        </p:txBody>
      </p:sp>
      <p:sp>
        <p:nvSpPr>
          <p:cNvPr id="10" name="Rounded Rectangle 9"/>
          <p:cNvSpPr/>
          <p:nvPr/>
        </p:nvSpPr>
        <p:spPr>
          <a:xfrm>
            <a:off x="569843" y="3451989"/>
            <a:ext cx="4015103" cy="696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Marriage and weddings</a:t>
            </a:r>
            <a:endParaRPr lang="en-US" sz="2800" dirty="0">
              <a:latin typeface="Arial" panose="020B0604020202020204" pitchFamily="34" charset="0"/>
              <a:cs typeface="Arial" panose="020B0604020202020204" pitchFamily="34" charset="0"/>
            </a:endParaRPr>
          </a:p>
        </p:txBody>
      </p:sp>
      <p:sp>
        <p:nvSpPr>
          <p:cNvPr id="11" name="Rounded Rectangle 10"/>
          <p:cNvSpPr/>
          <p:nvPr/>
        </p:nvSpPr>
        <p:spPr>
          <a:xfrm>
            <a:off x="569844" y="4263513"/>
            <a:ext cx="4015102" cy="696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Post-partum practices</a:t>
            </a:r>
            <a:endParaRPr lang="en-US" sz="2800" dirty="0">
              <a:latin typeface="Arial" panose="020B0604020202020204" pitchFamily="34" charset="0"/>
              <a:cs typeface="Arial" panose="020B0604020202020204" pitchFamily="34" charset="0"/>
            </a:endParaRPr>
          </a:p>
        </p:txBody>
      </p:sp>
      <p:sp>
        <p:nvSpPr>
          <p:cNvPr id="12" name="Rounded Rectangle 11"/>
          <p:cNvSpPr/>
          <p:nvPr/>
        </p:nvSpPr>
        <p:spPr>
          <a:xfrm>
            <a:off x="569844" y="5124367"/>
            <a:ext cx="4015102" cy="10450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Male and female circumcision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618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73881" y="648433"/>
            <a:ext cx="3739662" cy="24486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What are some American cultural traditions that are confusing or surprising to you?</a:t>
            </a:r>
            <a:endParaRPr lang="en-US" sz="2800" dirty="0">
              <a:latin typeface="Arial" panose="020B0604020202020204" pitchFamily="34" charset="0"/>
              <a:cs typeface="Arial" panose="020B0604020202020204" pitchFamily="34" charset="0"/>
            </a:endParaRPr>
          </a:p>
        </p:txBody>
      </p:sp>
      <p:sp>
        <p:nvSpPr>
          <p:cNvPr id="5" name="AutoShape 2" descr="Image result for American culture"/>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134" y="649967"/>
            <a:ext cx="3487153" cy="244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529" y="3411418"/>
            <a:ext cx="1809671" cy="321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816" y="3739490"/>
            <a:ext cx="2547257" cy="2547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9839" y="3739489"/>
            <a:ext cx="2879775" cy="256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6373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1000"/>
                                        <p:tgtEl>
                                          <p:spTgt spid="2051"/>
                                        </p:tgtEl>
                                      </p:cBhvr>
                                    </p:animEffect>
                                    <p:anim calcmode="lin" valueType="num">
                                      <p:cBhvr>
                                        <p:cTn id="13" dur="1000" fill="hold"/>
                                        <p:tgtEl>
                                          <p:spTgt spid="2051"/>
                                        </p:tgtEl>
                                        <p:attrNameLst>
                                          <p:attrName>ppt_x</p:attrName>
                                        </p:attrNameLst>
                                      </p:cBhvr>
                                      <p:tavLst>
                                        <p:tav tm="0">
                                          <p:val>
                                            <p:strVal val="#ppt_x"/>
                                          </p:val>
                                        </p:tav>
                                        <p:tav tm="100000">
                                          <p:val>
                                            <p:strVal val="#ppt_x"/>
                                          </p:val>
                                        </p:tav>
                                      </p:tavLst>
                                    </p:anim>
                                    <p:anim calcmode="lin" valueType="num">
                                      <p:cBhvr>
                                        <p:cTn id="14" dur="1000" fill="hold"/>
                                        <p:tgtEl>
                                          <p:spTgt spid="205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053"/>
                                        </p:tgtEl>
                                        <p:attrNameLst>
                                          <p:attrName>style.visibility</p:attrName>
                                        </p:attrNameLst>
                                      </p:cBhvr>
                                      <p:to>
                                        <p:strVal val="visible"/>
                                      </p:to>
                                    </p:set>
                                    <p:animEffect transition="in" filter="fade">
                                      <p:cBhvr>
                                        <p:cTn id="18" dur="1000"/>
                                        <p:tgtEl>
                                          <p:spTgt spid="2053"/>
                                        </p:tgtEl>
                                      </p:cBhvr>
                                    </p:animEffect>
                                    <p:anim calcmode="lin" valueType="num">
                                      <p:cBhvr>
                                        <p:cTn id="19" dur="1000" fill="hold"/>
                                        <p:tgtEl>
                                          <p:spTgt spid="2053"/>
                                        </p:tgtEl>
                                        <p:attrNameLst>
                                          <p:attrName>ppt_x</p:attrName>
                                        </p:attrNameLst>
                                      </p:cBhvr>
                                      <p:tavLst>
                                        <p:tav tm="0">
                                          <p:val>
                                            <p:strVal val="#ppt_x"/>
                                          </p:val>
                                        </p:tav>
                                        <p:tav tm="100000">
                                          <p:val>
                                            <p:strVal val="#ppt_x"/>
                                          </p:val>
                                        </p:tav>
                                      </p:tavLst>
                                    </p:anim>
                                    <p:anim calcmode="lin" valueType="num">
                                      <p:cBhvr>
                                        <p:cTn id="20" dur="1000" fill="hold"/>
                                        <p:tgtEl>
                                          <p:spTgt spid="205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1000"/>
                                        <p:tgtEl>
                                          <p:spTgt spid="2052"/>
                                        </p:tgtEl>
                                      </p:cBhvr>
                                    </p:animEffect>
                                    <p:anim calcmode="lin" valueType="num">
                                      <p:cBhvr>
                                        <p:cTn id="24" dur="1000" fill="hold"/>
                                        <p:tgtEl>
                                          <p:spTgt spid="2052"/>
                                        </p:tgtEl>
                                        <p:attrNameLst>
                                          <p:attrName>ppt_x</p:attrName>
                                        </p:attrNameLst>
                                      </p:cBhvr>
                                      <p:tavLst>
                                        <p:tav tm="0">
                                          <p:val>
                                            <p:strVal val="#ppt_x"/>
                                          </p:val>
                                        </p:tav>
                                        <p:tav tm="100000">
                                          <p:val>
                                            <p:strVal val="#ppt_x"/>
                                          </p:val>
                                        </p:tav>
                                      </p:tavLst>
                                    </p:anim>
                                    <p:anim calcmode="lin" valueType="num">
                                      <p:cBhvr>
                                        <p:cTn id="25" dur="1000" fill="hold"/>
                                        <p:tgtEl>
                                          <p:spTgt spid="205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54"/>
                                        </p:tgtEl>
                                        <p:attrNameLst>
                                          <p:attrName>style.visibility</p:attrName>
                                        </p:attrNameLst>
                                      </p:cBhvr>
                                      <p:to>
                                        <p:strVal val="visible"/>
                                      </p:to>
                                    </p:set>
                                    <p:animEffect transition="in" filter="fade">
                                      <p:cBhvr>
                                        <p:cTn id="28" dur="1000"/>
                                        <p:tgtEl>
                                          <p:spTgt spid="2054"/>
                                        </p:tgtEl>
                                      </p:cBhvr>
                                    </p:animEffect>
                                    <p:anim calcmode="lin" valueType="num">
                                      <p:cBhvr>
                                        <p:cTn id="29" dur="1000" fill="hold"/>
                                        <p:tgtEl>
                                          <p:spTgt spid="2054"/>
                                        </p:tgtEl>
                                        <p:attrNameLst>
                                          <p:attrName>ppt_x</p:attrName>
                                        </p:attrNameLst>
                                      </p:cBhvr>
                                      <p:tavLst>
                                        <p:tav tm="0">
                                          <p:val>
                                            <p:strVal val="#ppt_x"/>
                                          </p:val>
                                        </p:tav>
                                        <p:tav tm="100000">
                                          <p:val>
                                            <p:strVal val="#ppt_x"/>
                                          </p:val>
                                        </p:tav>
                                      </p:tavLst>
                                    </p:anim>
                                    <p:anim calcmode="lin" valueType="num">
                                      <p:cBhvr>
                                        <p:cTn id="30"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9383" y="213442"/>
            <a:ext cx="7421627" cy="707886"/>
          </a:xfrm>
          <a:prstGeom prst="rect">
            <a:avLst/>
          </a:prstGeom>
          <a:noFill/>
        </p:spPr>
        <p:txBody>
          <a:bodyPr wrap="square" lIns="91440" tIns="45720" rIns="91440" bIns="45720">
            <a:spAutoFit/>
          </a:bodyPr>
          <a:lstStyle/>
          <a:p>
            <a:pPr algn="ctr"/>
            <a:r>
              <a:rPr lang="en-US" sz="4000" b="1" spc="300" dirty="0" smtClean="0">
                <a:ln w="11430" cmpd="sng">
                  <a:solidFill>
                    <a:schemeClr val="accent2"/>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American Cultural Traditions</a:t>
            </a:r>
            <a:endParaRPr lang="en-US" sz="4000" b="1" spc="300" dirty="0">
              <a:ln w="11430" cmpd="sng">
                <a:solidFill>
                  <a:schemeClr val="accent2"/>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3" name="25 Things That Visitors Will Find Most Surprising About The United Sta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7712" y="921328"/>
            <a:ext cx="7124969" cy="5343727"/>
          </a:xfrm>
          <a:prstGeom prst="rect">
            <a:avLst/>
          </a:prstGeom>
        </p:spPr>
      </p:pic>
    </p:spTree>
    <p:extLst>
      <p:ext uri="{BB962C8B-B14F-4D97-AF65-F5344CB8AC3E}">
        <p14:creationId xmlns:p14="http://schemas.microsoft.com/office/powerpoint/2010/main" val="364217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2530" y="364811"/>
            <a:ext cx="8598957"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American Cultural Traditions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828507"/>
            <a:ext cx="2089705" cy="2025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078" y="4307719"/>
            <a:ext cx="2349305" cy="2049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366053" y="1876997"/>
            <a:ext cx="2478156" cy="1928489"/>
            <a:chOff x="2375065" y="1523999"/>
            <a:chExt cx="4916323" cy="3810001"/>
          </a:xfrm>
        </p:grpSpPr>
        <p:pic>
          <p:nvPicPr>
            <p:cNvPr id="30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5065" y="1523999"/>
              <a:ext cx="2525548" cy="379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0613" y="1524000"/>
              <a:ext cx="23907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83"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1404" y="1807420"/>
            <a:ext cx="1743725" cy="2067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66053" y="4308856"/>
            <a:ext cx="2478155" cy="2051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66243" y="4308856"/>
            <a:ext cx="2354045" cy="2087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2875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83"/>
                                        </p:tgtEl>
                                        <p:attrNameLst>
                                          <p:attrName>style.visibility</p:attrName>
                                        </p:attrNameLst>
                                      </p:cBhvr>
                                      <p:to>
                                        <p:strVal val="visible"/>
                                      </p:to>
                                    </p:set>
                                    <p:animEffect transition="in" filter="fade">
                                      <p:cBhvr>
                                        <p:cTn id="17" dur="500"/>
                                        <p:tgtEl>
                                          <p:spTgt spid="30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fade">
                                      <p:cBhvr>
                                        <p:cTn id="22" dur="500"/>
                                        <p:tgtEl>
                                          <p:spTgt spid="30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84"/>
                                        </p:tgtEl>
                                        <p:attrNameLst>
                                          <p:attrName>style.visibility</p:attrName>
                                        </p:attrNameLst>
                                      </p:cBhvr>
                                      <p:to>
                                        <p:strVal val="visible"/>
                                      </p:to>
                                    </p:set>
                                    <p:animEffect transition="in" filter="fade">
                                      <p:cBhvr>
                                        <p:cTn id="27" dur="500"/>
                                        <p:tgtEl>
                                          <p:spTgt spid="308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85"/>
                                        </p:tgtEl>
                                        <p:attrNameLst>
                                          <p:attrName>style.visibility</p:attrName>
                                        </p:attrNameLst>
                                      </p:cBhvr>
                                      <p:to>
                                        <p:strVal val="visible"/>
                                      </p:to>
                                    </p:set>
                                    <p:animEffect transition="in" filter="fade">
                                      <p:cBhvr>
                                        <p:cTn id="32" dur="500"/>
                                        <p:tgtEl>
                                          <p:spTgt spid="3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18" y="4483439"/>
            <a:ext cx="2032952" cy="1786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32" y="1992235"/>
            <a:ext cx="2143125" cy="1905000"/>
          </a:xfrm>
          <a:prstGeom prst="rect">
            <a:avLst/>
          </a:prstGeom>
        </p:spPr>
      </p:pic>
      <p:pic>
        <p:nvPicPr>
          <p:cNvPr id="308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3287" y="1900344"/>
            <a:ext cx="2477347" cy="2088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72530" y="364811"/>
            <a:ext cx="8598957"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American Cultural Traditions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3287" y="4278338"/>
            <a:ext cx="2477461" cy="2196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0570" y="1837381"/>
            <a:ext cx="2495449" cy="2214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0569" y="4278338"/>
            <a:ext cx="2495449" cy="2214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520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2"/>
                                        </p:tgtEl>
                                        <p:attrNameLst>
                                          <p:attrName>style.visibility</p:attrName>
                                        </p:attrNameLst>
                                      </p:cBhvr>
                                      <p:to>
                                        <p:strVal val="visible"/>
                                      </p:to>
                                    </p:set>
                                    <p:animEffect transition="in" filter="fade">
                                      <p:cBhvr>
                                        <p:cTn id="12" dur="500"/>
                                        <p:tgtEl>
                                          <p:spTgt spid="30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fade">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fade">
                                      <p:cBhvr>
                                        <p:cTn id="27" dur="5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9383" y="213442"/>
            <a:ext cx="7421627" cy="707886"/>
          </a:xfrm>
          <a:prstGeom prst="rect">
            <a:avLst/>
          </a:prstGeom>
          <a:noFill/>
        </p:spPr>
        <p:txBody>
          <a:bodyPr wrap="square" lIns="91440" tIns="45720" rIns="91440" bIns="45720">
            <a:spAutoFit/>
          </a:bodyPr>
          <a:lstStyle/>
          <a:p>
            <a:pPr algn="ctr"/>
            <a:r>
              <a:rPr lang="en-US" sz="4000" b="1" spc="300" dirty="0" smtClean="0">
                <a:ln w="11430" cmpd="sng">
                  <a:solidFill>
                    <a:schemeClr val="accent2"/>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Cultural Adaptation</a:t>
            </a:r>
            <a:endParaRPr lang="en-US" sz="4000" b="1" spc="300" dirty="0">
              <a:ln w="11430" cmpd="sng">
                <a:solidFill>
                  <a:schemeClr val="accent2"/>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3" name="Cultural Differenc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1964" y="933360"/>
            <a:ext cx="6626087" cy="5246915"/>
          </a:xfrm>
          <a:prstGeom prst="rect">
            <a:avLst/>
          </a:prstGeom>
        </p:spPr>
      </p:pic>
    </p:spTree>
    <p:extLst>
      <p:ext uri="{BB962C8B-B14F-4D97-AF65-F5344CB8AC3E}">
        <p14:creationId xmlns:p14="http://schemas.microsoft.com/office/powerpoint/2010/main" val="2860772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291297" y="364811"/>
            <a:ext cx="656141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Cultural Comparisons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Rounded Rectangle 1"/>
          <p:cNvSpPr/>
          <p:nvPr/>
        </p:nvSpPr>
        <p:spPr>
          <a:xfrm>
            <a:off x="436419" y="2018806"/>
            <a:ext cx="8318665" cy="9203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What are some things that have been challenging to adapt to here in America?</a:t>
            </a:r>
            <a:endParaRPr lang="en-US" sz="2400" dirty="0">
              <a:latin typeface="Arial" panose="020B0604020202020204" pitchFamily="34" charset="0"/>
              <a:cs typeface="Arial" panose="020B0604020202020204" pitchFamily="34" charset="0"/>
            </a:endParaRPr>
          </a:p>
        </p:txBody>
      </p:sp>
      <p:sp>
        <p:nvSpPr>
          <p:cNvPr id="12" name="Rounded Rectangle 11"/>
          <p:cNvSpPr/>
          <p:nvPr/>
        </p:nvSpPr>
        <p:spPr>
          <a:xfrm>
            <a:off x="436419" y="4358245"/>
            <a:ext cx="8318664" cy="7639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What are some cultural similarities between Somali and American culture?</a:t>
            </a:r>
            <a:endParaRPr lang="en-US" sz="2400" dirty="0">
              <a:latin typeface="Arial" panose="020B0604020202020204" pitchFamily="34" charset="0"/>
              <a:cs typeface="Arial" panose="020B0604020202020204" pitchFamily="34" charset="0"/>
            </a:endParaRPr>
          </a:p>
        </p:txBody>
      </p:sp>
      <p:sp>
        <p:nvSpPr>
          <p:cNvPr id="13" name="Rounded Rectangle 12"/>
          <p:cNvSpPr/>
          <p:nvPr/>
        </p:nvSpPr>
        <p:spPr>
          <a:xfrm>
            <a:off x="436419" y="3228109"/>
            <a:ext cx="8318665" cy="773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What has helped you to adapt?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1749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ernSocietyGodsMustBeCraz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7358" y="1187532"/>
            <a:ext cx="8122723" cy="4512624"/>
          </a:xfrm>
          <a:prstGeom prst="rect">
            <a:avLst/>
          </a:prstGeom>
        </p:spPr>
      </p:pic>
      <p:sp>
        <p:nvSpPr>
          <p:cNvPr id="5" name="Rectangle 4"/>
          <p:cNvSpPr/>
          <p:nvPr/>
        </p:nvSpPr>
        <p:spPr>
          <a:xfrm>
            <a:off x="959383" y="213442"/>
            <a:ext cx="7421627" cy="707886"/>
          </a:xfrm>
          <a:prstGeom prst="rect">
            <a:avLst/>
          </a:prstGeom>
          <a:noFill/>
        </p:spPr>
        <p:txBody>
          <a:bodyPr wrap="square" lIns="91440" tIns="45720" rIns="91440" bIns="45720">
            <a:spAutoFit/>
          </a:bodyPr>
          <a:lstStyle/>
          <a:p>
            <a:pPr algn="ctr"/>
            <a:r>
              <a:rPr lang="en-US" sz="4000" b="1" spc="300" dirty="0" smtClean="0">
                <a:ln w="11430" cmpd="sng">
                  <a:solidFill>
                    <a:schemeClr val="accent2"/>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“Modern Civilized Society”</a:t>
            </a:r>
            <a:endParaRPr lang="en-US" sz="4000" b="1" spc="300" dirty="0">
              <a:ln w="11430" cmpd="sng">
                <a:solidFill>
                  <a:schemeClr val="accent2"/>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2032363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Module 1 </a:t>
            </a:r>
          </a:p>
          <a:p>
            <a:r>
              <a:rPr lang="en-US" dirty="0" smtClean="0">
                <a:latin typeface="Arial" panose="020B0604020202020204" pitchFamily="34" charset="0"/>
                <a:cs typeface="Arial" panose="020B0604020202020204" pitchFamily="34" charset="0"/>
              </a:rPr>
              <a:t>Session 1</a:t>
            </a: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369025" y="2892277"/>
            <a:ext cx="6324600" cy="1645920"/>
          </a:xfrm>
        </p:spPr>
        <p:txBody>
          <a:bodyPr/>
          <a:lstStyle/>
          <a:p>
            <a:r>
              <a:rPr lang="en-US" dirty="0" smtClean="0">
                <a:latin typeface="Arial" panose="020B0604020202020204" pitchFamily="34" charset="0"/>
                <a:cs typeface="Arial" panose="020B0604020202020204" pitchFamily="34" charset="0"/>
              </a:rPr>
              <a:t>Introduction to the One Community Program (OCP)</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697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cap="none" spc="50" dirty="0" smtClean="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Closing</a:t>
            </a:r>
            <a:endParaRPr lang="en-US" sz="4800" b="1" cap="none" spc="50" dirty="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sp>
        <p:nvSpPr>
          <p:cNvPr id="5" name="Rounded Rectangle 4"/>
          <p:cNvSpPr/>
          <p:nvPr/>
        </p:nvSpPr>
        <p:spPr>
          <a:xfrm>
            <a:off x="4972405" y="2250540"/>
            <a:ext cx="3581400" cy="130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What is one ‘take away’ from today’s session?</a:t>
            </a:r>
          </a:p>
        </p:txBody>
      </p:sp>
      <p:sp>
        <p:nvSpPr>
          <p:cNvPr id="6" name="Rounded Rectangle 5"/>
          <p:cNvSpPr/>
          <p:nvPr/>
        </p:nvSpPr>
        <p:spPr>
          <a:xfrm>
            <a:off x="4897998" y="4060646"/>
            <a:ext cx="3655807" cy="130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What questions do you have?</a:t>
            </a:r>
          </a:p>
        </p:txBody>
      </p:sp>
      <p:pic>
        <p:nvPicPr>
          <p:cNvPr id="7" name="Picture 6"/>
          <p:cNvPicPr>
            <a:picLocks noChangeAspect="1"/>
          </p:cNvPicPr>
          <p:nvPr/>
        </p:nvPicPr>
        <p:blipFill>
          <a:blip r:embed="rId3"/>
          <a:stretch>
            <a:fillRect/>
          </a:stretch>
        </p:blipFill>
        <p:spPr>
          <a:xfrm>
            <a:off x="526237" y="1775418"/>
            <a:ext cx="3648198" cy="4536645"/>
          </a:xfrm>
          <a:prstGeom prst="rect">
            <a:avLst/>
          </a:prstGeom>
        </p:spPr>
      </p:pic>
    </p:spTree>
    <p:extLst>
      <p:ext uri="{BB962C8B-B14F-4D97-AF65-F5344CB8AC3E}">
        <p14:creationId xmlns:p14="http://schemas.microsoft.com/office/powerpoint/2010/main" val="3961029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285750" y="355847"/>
            <a:ext cx="8503142" cy="1054394"/>
          </a:xfrm>
        </p:spPr>
        <p:txBody>
          <a:body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Agenda</a:t>
            </a:r>
            <a:endParaRPr lang="en-US" sz="40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ounded Rectangle 6"/>
          <p:cNvSpPr/>
          <p:nvPr/>
        </p:nvSpPr>
        <p:spPr>
          <a:xfrm>
            <a:off x="1392828" y="5737587"/>
            <a:ext cx="628594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Closing</a:t>
            </a:r>
          </a:p>
        </p:txBody>
      </p:sp>
      <p:sp>
        <p:nvSpPr>
          <p:cNvPr id="8" name="Rounded Rectangle 7"/>
          <p:cNvSpPr/>
          <p:nvPr/>
        </p:nvSpPr>
        <p:spPr>
          <a:xfrm>
            <a:off x="1392828" y="5196415"/>
            <a:ext cx="628594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Cultural Comparisons</a:t>
            </a:r>
            <a:endParaRPr lang="en-US" sz="2400" dirty="0">
              <a:latin typeface="Arial" panose="020B0604020202020204" pitchFamily="34" charset="0"/>
              <a:cs typeface="Arial" panose="020B0604020202020204" pitchFamily="34" charset="0"/>
            </a:endParaRPr>
          </a:p>
        </p:txBody>
      </p:sp>
      <p:sp>
        <p:nvSpPr>
          <p:cNvPr id="9" name="Rounded Rectangle 8"/>
          <p:cNvSpPr/>
          <p:nvPr/>
        </p:nvSpPr>
        <p:spPr>
          <a:xfrm>
            <a:off x="1392828" y="4111906"/>
            <a:ext cx="6285946" cy="389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Somali Cultural Traditions</a:t>
            </a:r>
            <a:endParaRPr lang="en-US" sz="2400" dirty="0">
              <a:latin typeface="Arial" panose="020B0604020202020204" pitchFamily="34" charset="0"/>
              <a:cs typeface="Arial" panose="020B0604020202020204" pitchFamily="34" charset="0"/>
            </a:endParaRPr>
          </a:p>
        </p:txBody>
      </p:sp>
      <p:sp>
        <p:nvSpPr>
          <p:cNvPr id="10" name="Rounded Rectangle 9"/>
          <p:cNvSpPr/>
          <p:nvPr/>
        </p:nvSpPr>
        <p:spPr>
          <a:xfrm>
            <a:off x="1392828" y="3546283"/>
            <a:ext cx="6285946" cy="4200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Workshop Expectations</a:t>
            </a:r>
            <a:endParaRPr lang="en-US" sz="2400" dirty="0">
              <a:latin typeface="Arial" panose="020B0604020202020204" pitchFamily="34" charset="0"/>
              <a:cs typeface="Arial" panose="020B0604020202020204" pitchFamily="34" charset="0"/>
            </a:endParaRPr>
          </a:p>
        </p:txBody>
      </p:sp>
      <p:sp>
        <p:nvSpPr>
          <p:cNvPr id="11" name="Rounded Rectangle 10"/>
          <p:cNvSpPr/>
          <p:nvPr/>
        </p:nvSpPr>
        <p:spPr>
          <a:xfrm>
            <a:off x="1392828" y="3045709"/>
            <a:ext cx="628594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Introduction to the One Community Project</a:t>
            </a:r>
            <a:endParaRPr lang="en-US" sz="2400" dirty="0">
              <a:latin typeface="Arial" panose="020B0604020202020204" pitchFamily="34" charset="0"/>
              <a:cs typeface="Arial" panose="020B0604020202020204" pitchFamily="34" charset="0"/>
            </a:endParaRPr>
          </a:p>
        </p:txBody>
      </p:sp>
      <p:sp>
        <p:nvSpPr>
          <p:cNvPr id="12" name="Rounded Rectangle 11"/>
          <p:cNvSpPr/>
          <p:nvPr/>
        </p:nvSpPr>
        <p:spPr>
          <a:xfrm>
            <a:off x="1383921" y="2532236"/>
            <a:ext cx="628594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Opening</a:t>
            </a:r>
            <a:endParaRPr lang="en-US" sz="2400" dirty="0" smtClean="0">
              <a:latin typeface="Arial" panose="020B0604020202020204" pitchFamily="34" charset="0"/>
              <a:cs typeface="Arial" panose="020B0604020202020204" pitchFamily="34" charset="0"/>
            </a:endParaRPr>
          </a:p>
        </p:txBody>
      </p:sp>
      <p:sp>
        <p:nvSpPr>
          <p:cNvPr id="13" name="Rounded Rectangle 12"/>
          <p:cNvSpPr/>
          <p:nvPr/>
        </p:nvSpPr>
        <p:spPr>
          <a:xfrm>
            <a:off x="1392826" y="2018762"/>
            <a:ext cx="628594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Review of Learning Objectives</a:t>
            </a:r>
          </a:p>
        </p:txBody>
      </p:sp>
      <p:sp>
        <p:nvSpPr>
          <p:cNvPr id="14" name="Rounded Rectangle 13"/>
          <p:cNvSpPr/>
          <p:nvPr/>
        </p:nvSpPr>
        <p:spPr>
          <a:xfrm>
            <a:off x="1392825" y="4640065"/>
            <a:ext cx="6285946" cy="389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American Cultural Traditions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522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85750" y="355847"/>
            <a:ext cx="8590462" cy="1054394"/>
          </a:xfrm>
        </p:spPr>
        <p:txBody>
          <a:body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Learning Objectives</a:t>
            </a:r>
            <a:endParaRPr lang="en-US"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ounded Rectangle 13"/>
          <p:cNvSpPr/>
          <p:nvPr/>
        </p:nvSpPr>
        <p:spPr>
          <a:xfrm>
            <a:off x="1073426" y="3797303"/>
            <a:ext cx="7182678" cy="13315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Compare and contrast cultural traditions of Somalia and </a:t>
            </a:r>
            <a:r>
              <a:rPr lang="en-US" sz="2800" dirty="0" smtClean="0">
                <a:latin typeface="Arial" panose="020B0604020202020204" pitchFamily="34" charset="0"/>
                <a:cs typeface="Arial" panose="020B0604020202020204" pitchFamily="34" charset="0"/>
              </a:rPr>
              <a:t>America with a specific focus on health-related differences</a:t>
            </a:r>
            <a:endParaRPr lang="en-US" sz="2800" dirty="0">
              <a:latin typeface="Arial" panose="020B0604020202020204" pitchFamily="34" charset="0"/>
              <a:cs typeface="Arial" panose="020B0604020202020204" pitchFamily="34" charset="0"/>
            </a:endParaRPr>
          </a:p>
        </p:txBody>
      </p:sp>
      <p:sp>
        <p:nvSpPr>
          <p:cNvPr id="15" name="Rounded Rectangle 14"/>
          <p:cNvSpPr/>
          <p:nvPr/>
        </p:nvSpPr>
        <p:spPr>
          <a:xfrm>
            <a:off x="1073426" y="1730049"/>
            <a:ext cx="7182678" cy="6339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Introduce the One Community Project</a:t>
            </a:r>
            <a:endParaRPr lang="en-US" sz="2800" dirty="0">
              <a:latin typeface="Arial" panose="020B0604020202020204" pitchFamily="34" charset="0"/>
              <a:cs typeface="Arial" panose="020B0604020202020204" pitchFamily="34" charset="0"/>
            </a:endParaRPr>
          </a:p>
        </p:txBody>
      </p:sp>
      <p:sp>
        <p:nvSpPr>
          <p:cNvPr id="16" name="Rounded Rectangle 15"/>
          <p:cNvSpPr/>
          <p:nvPr/>
        </p:nvSpPr>
        <p:spPr>
          <a:xfrm>
            <a:off x="1073426" y="5304885"/>
            <a:ext cx="7182678" cy="1081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Create a safe space for learning and discussion</a:t>
            </a:r>
            <a:endParaRPr lang="en-US" sz="2800" dirty="0">
              <a:latin typeface="Arial" panose="020B0604020202020204" pitchFamily="34" charset="0"/>
              <a:cs typeface="Arial" panose="020B0604020202020204" pitchFamily="34" charset="0"/>
            </a:endParaRPr>
          </a:p>
        </p:txBody>
      </p:sp>
      <p:sp>
        <p:nvSpPr>
          <p:cNvPr id="17" name="Rounded Rectangle 16"/>
          <p:cNvSpPr/>
          <p:nvPr/>
        </p:nvSpPr>
        <p:spPr>
          <a:xfrm>
            <a:off x="1073426" y="2540019"/>
            <a:ext cx="7182678" cy="1081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Review format and expectations of the workshop</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14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94659" y="725715"/>
            <a:ext cx="3396341" cy="12482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Arial" panose="020B0604020202020204" pitchFamily="34" charset="0"/>
                <a:cs typeface="Arial" panose="020B0604020202020204" pitchFamily="34" charset="0"/>
              </a:rPr>
              <a:t>Introduce yourself</a:t>
            </a:r>
            <a:endParaRPr lang="en-US" sz="4000" dirty="0">
              <a:latin typeface="Arial" panose="020B0604020202020204" pitchFamily="34" charset="0"/>
              <a:cs typeface="Arial" panose="020B0604020202020204" pitchFamily="34" charset="0"/>
            </a:endParaRPr>
          </a:p>
        </p:txBody>
      </p:sp>
      <p:sp>
        <p:nvSpPr>
          <p:cNvPr id="6" name="Rounded Rectangle 5"/>
          <p:cNvSpPr/>
          <p:nvPr/>
        </p:nvSpPr>
        <p:spPr>
          <a:xfrm>
            <a:off x="794658" y="2319005"/>
            <a:ext cx="3396342" cy="190843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Arial" panose="020B0604020202020204" pitchFamily="34" charset="0"/>
                <a:cs typeface="Arial" panose="020B0604020202020204" pitchFamily="34" charset="0"/>
              </a:rPr>
              <a:t>When did you come to America?</a:t>
            </a:r>
            <a:endParaRPr lang="en-US" sz="4000" dirty="0">
              <a:latin typeface="Arial" panose="020B0604020202020204" pitchFamily="34" charset="0"/>
              <a:cs typeface="Arial" panose="020B0604020202020204" pitchFamily="34" charset="0"/>
            </a:endParaRPr>
          </a:p>
        </p:txBody>
      </p:sp>
      <p:sp>
        <p:nvSpPr>
          <p:cNvPr id="7" name="Rounded Rectangle 6"/>
          <p:cNvSpPr/>
          <p:nvPr/>
        </p:nvSpPr>
        <p:spPr>
          <a:xfrm>
            <a:off x="794659" y="4533815"/>
            <a:ext cx="3396341" cy="168421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Arial" panose="020B0604020202020204" pitchFamily="34" charset="0"/>
                <a:cs typeface="Arial" panose="020B0604020202020204" pitchFamily="34" charset="0"/>
              </a:rPr>
              <a:t>Tell us about your family</a:t>
            </a:r>
            <a:endParaRPr lang="en-US" sz="4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863548" y="379360"/>
            <a:ext cx="3869635" cy="5969906"/>
          </a:xfrm>
          <a:prstGeom prst="rect">
            <a:avLst/>
          </a:prstGeom>
        </p:spPr>
      </p:pic>
    </p:spTree>
    <p:extLst>
      <p:ext uri="{BB962C8B-B14F-4D97-AF65-F5344CB8AC3E}">
        <p14:creationId xmlns:p14="http://schemas.microsoft.com/office/powerpoint/2010/main" val="3982568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40475" y="978396"/>
            <a:ext cx="5631725" cy="1081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3600" dirty="0">
                <a:latin typeface="Arial" panose="020B0604020202020204" pitchFamily="34" charset="0"/>
                <a:cs typeface="Arial" panose="020B0604020202020204" pitchFamily="34" charset="0"/>
              </a:rPr>
              <a:t>“Aqoon la’aani waa iftiin la’aan</a:t>
            </a:r>
            <a:r>
              <a:rPr lang="fi-FI" sz="36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5" name="Rounded Rectangle 4"/>
          <p:cNvSpPr/>
          <p:nvPr/>
        </p:nvSpPr>
        <p:spPr>
          <a:xfrm>
            <a:off x="1018903" y="2522287"/>
            <a:ext cx="7528550" cy="1081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“The absence of </a:t>
            </a:r>
            <a:r>
              <a:rPr lang="en-US" sz="3200" dirty="0" smtClean="0">
                <a:latin typeface="Arial" panose="020B0604020202020204" pitchFamily="34" charset="0"/>
                <a:cs typeface="Arial" panose="020B0604020202020204" pitchFamily="34" charset="0"/>
              </a:rPr>
              <a:t>knowledge </a:t>
            </a:r>
            <a:r>
              <a:rPr lang="en-US" sz="3200" dirty="0">
                <a:latin typeface="Arial" panose="020B0604020202020204" pitchFamily="34" charset="0"/>
                <a:cs typeface="Arial" panose="020B0604020202020204" pitchFamily="34" charset="0"/>
              </a:rPr>
              <a:t>is the absence of light</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
        <p:nvSpPr>
          <p:cNvPr id="6" name="Rounded Rectangle 5"/>
          <p:cNvSpPr/>
          <p:nvPr/>
        </p:nvSpPr>
        <p:spPr>
          <a:xfrm>
            <a:off x="4783177" y="4066177"/>
            <a:ext cx="2757341" cy="8488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dirty="0" smtClean="0">
                <a:latin typeface="Arial" panose="020B0604020202020204" pitchFamily="34" charset="0"/>
                <a:cs typeface="Arial" panose="020B0604020202020204" pitchFamily="34" charset="0"/>
              </a:rPr>
              <a:t>-Somali Proverb</a:t>
            </a:r>
            <a:endParaRPr lang="en-US"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39289" y="4066178"/>
            <a:ext cx="3017094" cy="2293257"/>
          </a:xfrm>
          <a:prstGeom prst="rect">
            <a:avLst/>
          </a:prstGeom>
        </p:spPr>
      </p:pic>
    </p:spTree>
    <p:extLst>
      <p:ext uri="{BB962C8B-B14F-4D97-AF65-F5344CB8AC3E}">
        <p14:creationId xmlns:p14="http://schemas.microsoft.com/office/powerpoint/2010/main" val="289251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2000"/>
                            </p:stCondLst>
                            <p:childTnLst>
                              <p:par>
                                <p:cTn id="13" presetID="22" presetClass="entr" presetSubtype="1"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nodeType="withEffect">
                                  <p:stCondLst>
                                    <p:cond delay="100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64811"/>
            <a:ext cx="8407893"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One Community Program</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ounded Rectangle 6"/>
          <p:cNvSpPr/>
          <p:nvPr/>
        </p:nvSpPr>
        <p:spPr>
          <a:xfrm>
            <a:off x="3044722" y="1767179"/>
            <a:ext cx="3273035" cy="10709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U.S</a:t>
            </a:r>
            <a:r>
              <a:rPr lang="en-US" sz="2400" dirty="0">
                <a:latin typeface="Arial" panose="020B0604020202020204" pitchFamily="34" charset="0"/>
                <a:cs typeface="Arial" panose="020B0604020202020204" pitchFamily="34" charset="0"/>
              </a:rPr>
              <a:t>. Committee for Refugees and Immigrants  (USCRI</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9" name="Rounded Rectangle 8"/>
          <p:cNvSpPr/>
          <p:nvPr/>
        </p:nvSpPr>
        <p:spPr>
          <a:xfrm>
            <a:off x="1466436" y="5291975"/>
            <a:ext cx="2517983" cy="10802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Somali community</a:t>
            </a:r>
            <a:endParaRPr lang="en-US" sz="2400" dirty="0">
              <a:latin typeface="Arial" panose="020B0604020202020204" pitchFamily="34" charset="0"/>
              <a:cs typeface="Arial" panose="020B0604020202020204" pitchFamily="34" charset="0"/>
            </a:endParaRPr>
          </a:p>
        </p:txBody>
      </p:sp>
      <p:sp>
        <p:nvSpPr>
          <p:cNvPr id="11" name="Rounded Rectangle 10"/>
          <p:cNvSpPr/>
          <p:nvPr/>
        </p:nvSpPr>
        <p:spPr>
          <a:xfrm>
            <a:off x="5102087" y="5289796"/>
            <a:ext cx="2994991" cy="10751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Other </a:t>
            </a:r>
            <a:r>
              <a:rPr lang="en-US" sz="2400" dirty="0">
                <a:latin typeface="Arial" panose="020B0604020202020204" pitchFamily="34" charset="0"/>
                <a:cs typeface="Arial" panose="020B0604020202020204" pitchFamily="34" charset="0"/>
              </a:rPr>
              <a:t>refugee and immigrant </a:t>
            </a:r>
            <a:r>
              <a:rPr lang="en-US" sz="2400" dirty="0" smtClean="0">
                <a:latin typeface="Arial" panose="020B0604020202020204" pitchFamily="34" charset="0"/>
                <a:cs typeface="Arial" panose="020B0604020202020204" pitchFamily="34" charset="0"/>
              </a:rPr>
              <a:t>groups</a:t>
            </a:r>
            <a:endParaRPr lang="en-US" sz="2400" dirty="0">
              <a:latin typeface="Arial" panose="020B0604020202020204" pitchFamily="34" charset="0"/>
              <a:cs typeface="Arial" panose="020B0604020202020204" pitchFamily="34" charset="0"/>
            </a:endParaRPr>
          </a:p>
        </p:txBody>
      </p:sp>
      <p:sp>
        <p:nvSpPr>
          <p:cNvPr id="12" name="Rounded Rectangle 11"/>
          <p:cNvSpPr/>
          <p:nvPr/>
        </p:nvSpPr>
        <p:spPr>
          <a:xfrm>
            <a:off x="3422248" y="3522375"/>
            <a:ext cx="2517983" cy="10751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Female </a:t>
            </a:r>
            <a:r>
              <a:rPr lang="en-US" sz="2400" dirty="0">
                <a:latin typeface="Arial" panose="020B0604020202020204" pitchFamily="34" charset="0"/>
                <a:cs typeface="Arial" panose="020B0604020202020204" pitchFamily="34" charset="0"/>
              </a:rPr>
              <a:t>Genital Cutting (FGC</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grpSp>
        <p:nvGrpSpPr>
          <p:cNvPr id="18" name="Group 17"/>
          <p:cNvGrpSpPr/>
          <p:nvPr/>
        </p:nvGrpSpPr>
        <p:grpSpPr>
          <a:xfrm>
            <a:off x="464011" y="2759090"/>
            <a:ext cx="2261417" cy="2226532"/>
            <a:chOff x="1722582" y="3598340"/>
            <a:chExt cx="3461657" cy="2596243"/>
          </a:xfrm>
        </p:grpSpPr>
        <p:pic>
          <p:nvPicPr>
            <p:cNvPr id="13" name="Picture 12"/>
            <p:cNvPicPr>
              <a:picLocks noChangeAspect="1"/>
            </p:cNvPicPr>
            <p:nvPr/>
          </p:nvPicPr>
          <p:blipFill>
            <a:blip r:embed="rId3"/>
            <a:stretch>
              <a:fillRect/>
            </a:stretch>
          </p:blipFill>
          <p:spPr>
            <a:xfrm>
              <a:off x="1722582" y="3598340"/>
              <a:ext cx="3461657" cy="2596243"/>
            </a:xfrm>
            <a:prstGeom prst="rect">
              <a:avLst/>
            </a:prstGeom>
          </p:spPr>
        </p:pic>
        <p:sp>
          <p:nvSpPr>
            <p:cNvPr id="15" name="Rectangle 14"/>
            <p:cNvSpPr/>
            <p:nvPr/>
          </p:nvSpPr>
          <p:spPr>
            <a:xfrm>
              <a:off x="3605349" y="3709851"/>
              <a:ext cx="1397725" cy="783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panose="020B0604020202020204" pitchFamily="34" charset="0"/>
                  <a:cs typeface="Arial" panose="020B0604020202020204" pitchFamily="34" charset="0"/>
                </a:rPr>
                <a:t>Erie, PA</a:t>
              </a:r>
              <a:endParaRPr lang="en-US" sz="2000" dirty="0">
                <a:latin typeface="Arial" panose="020B0604020202020204" pitchFamily="34" charset="0"/>
                <a:cs typeface="Arial" panose="020B0604020202020204" pitchFamily="34" charset="0"/>
              </a:endParaRPr>
            </a:p>
          </p:txBody>
        </p:sp>
      </p:grpSp>
      <p:grpSp>
        <p:nvGrpSpPr>
          <p:cNvPr id="17" name="Group 16"/>
          <p:cNvGrpSpPr/>
          <p:nvPr/>
        </p:nvGrpSpPr>
        <p:grpSpPr>
          <a:xfrm>
            <a:off x="6527077" y="2816475"/>
            <a:ext cx="2261816" cy="2231551"/>
            <a:chOff x="6949440" y="3515611"/>
            <a:chExt cx="3461657" cy="2585910"/>
          </a:xfrm>
        </p:grpSpPr>
        <p:pic>
          <p:nvPicPr>
            <p:cNvPr id="14" name="Picture 13"/>
            <p:cNvPicPr>
              <a:picLocks noChangeAspect="1"/>
            </p:cNvPicPr>
            <p:nvPr/>
          </p:nvPicPr>
          <p:blipFill>
            <a:blip r:embed="rId4"/>
            <a:stretch>
              <a:fillRect/>
            </a:stretch>
          </p:blipFill>
          <p:spPr>
            <a:xfrm>
              <a:off x="6949440" y="3515611"/>
              <a:ext cx="3461657" cy="2585910"/>
            </a:xfrm>
            <a:prstGeom prst="rect">
              <a:avLst/>
            </a:prstGeom>
          </p:spPr>
        </p:pic>
        <p:sp>
          <p:nvSpPr>
            <p:cNvPr id="16" name="Rectangle 15"/>
            <p:cNvSpPr/>
            <p:nvPr/>
          </p:nvSpPr>
          <p:spPr>
            <a:xfrm>
              <a:off x="7035562" y="3598340"/>
              <a:ext cx="3217710" cy="783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2"/>
                  </a:solidFill>
                  <a:latin typeface="Arial" panose="020B0604020202020204" pitchFamily="34" charset="0"/>
                  <a:cs typeface="Arial" panose="020B0604020202020204" pitchFamily="34" charset="0"/>
                </a:rPr>
                <a:t>Minneapolis/St. Paul, MN</a:t>
              </a:r>
              <a:endParaRPr lang="en-US" sz="2000" dirty="0">
                <a:solidFill>
                  <a:schemeClr val="accent2"/>
                </a:solidFill>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5"/>
          <a:stretch>
            <a:fillRect/>
          </a:stretch>
        </p:blipFill>
        <p:spPr>
          <a:xfrm>
            <a:off x="6836074" y="1814934"/>
            <a:ext cx="1906730" cy="759770"/>
          </a:xfrm>
          <a:prstGeom prst="rect">
            <a:avLst/>
          </a:prstGeom>
        </p:spPr>
      </p:pic>
      <p:grpSp>
        <p:nvGrpSpPr>
          <p:cNvPr id="20" name="Group 19"/>
          <p:cNvGrpSpPr/>
          <p:nvPr/>
        </p:nvGrpSpPr>
        <p:grpSpPr>
          <a:xfrm>
            <a:off x="663034" y="1953156"/>
            <a:ext cx="1906730" cy="483326"/>
            <a:chOff x="9381736" y="3997234"/>
            <a:chExt cx="2542307" cy="483326"/>
          </a:xfrm>
        </p:grpSpPr>
        <p:sp>
          <p:nvSpPr>
            <p:cNvPr id="21" name="Rectangle 20"/>
            <p:cNvSpPr/>
            <p:nvPr/>
          </p:nvSpPr>
          <p:spPr>
            <a:xfrm>
              <a:off x="9381736" y="3997234"/>
              <a:ext cx="2542307" cy="4833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p:nvPr/>
          </p:nvPicPr>
          <p:blipFill>
            <a:blip r:embed="rId6" cstate="print">
              <a:extLst>
                <a:ext uri="{28A0092B-C50C-407E-A947-70E740481C1C}">
                  <a14:useLocalDpi xmlns:a14="http://schemas.microsoft.com/office/drawing/2010/main" val="0"/>
                </a:ext>
              </a:extLst>
            </a:blip>
            <a:stretch>
              <a:fillRect/>
            </a:stretch>
          </p:blipFill>
          <p:spPr>
            <a:xfrm>
              <a:off x="9381736" y="4094994"/>
              <a:ext cx="2484494" cy="385566"/>
            </a:xfrm>
            <a:prstGeom prst="rect">
              <a:avLst/>
            </a:prstGeom>
          </p:spPr>
        </p:pic>
      </p:grpSp>
    </p:spTree>
    <p:extLst>
      <p:ext uri="{BB962C8B-B14F-4D97-AF65-F5344CB8AC3E}">
        <p14:creationId xmlns:p14="http://schemas.microsoft.com/office/powerpoint/2010/main" val="331671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64811"/>
            <a:ext cx="8407893"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OCP Objectives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ounded Rectangle 5"/>
          <p:cNvSpPr/>
          <p:nvPr/>
        </p:nvSpPr>
        <p:spPr>
          <a:xfrm>
            <a:off x="3804320" y="4542546"/>
            <a:ext cx="4880922" cy="16064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Assist with informed decision-making for new generations of Somali girls at risk of FGC</a:t>
            </a:r>
          </a:p>
        </p:txBody>
      </p:sp>
      <p:sp>
        <p:nvSpPr>
          <p:cNvPr id="7" name="Rounded Rectangle 6"/>
          <p:cNvSpPr/>
          <p:nvPr/>
        </p:nvSpPr>
        <p:spPr>
          <a:xfrm>
            <a:off x="3804321" y="2107178"/>
            <a:ext cx="4880921" cy="12456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Increase awareness and knowledge among women with FGC</a:t>
            </a:r>
            <a:endParaRPr lang="en-US" sz="2800" dirty="0">
              <a:latin typeface="Arial" panose="020B0604020202020204" pitchFamily="34" charset="0"/>
              <a:cs typeface="Arial" panose="020B0604020202020204" pitchFamily="34" charset="0"/>
            </a:endParaRPr>
          </a:p>
        </p:txBody>
      </p:sp>
      <p:sp>
        <p:nvSpPr>
          <p:cNvPr id="8" name="Rounded Rectangle 7"/>
          <p:cNvSpPr/>
          <p:nvPr/>
        </p:nvSpPr>
        <p:spPr>
          <a:xfrm>
            <a:off x="3804321" y="3641381"/>
            <a:ext cx="4880922" cy="612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Improve self-care</a:t>
            </a:r>
            <a:endParaRPr lang="en-US" sz="28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516835" y="1753764"/>
            <a:ext cx="2862469" cy="4808082"/>
          </a:xfrm>
          <a:prstGeom prst="rect">
            <a:avLst/>
          </a:prstGeom>
        </p:spPr>
      </p:pic>
    </p:spTree>
    <p:extLst>
      <p:ext uri="{BB962C8B-B14F-4D97-AF65-F5344CB8AC3E}">
        <p14:creationId xmlns:p14="http://schemas.microsoft.com/office/powerpoint/2010/main" val="274064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64811"/>
            <a:ext cx="8407893"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Workshop Expectations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ounded Rectangle 5"/>
          <p:cNvSpPr/>
          <p:nvPr/>
        </p:nvSpPr>
        <p:spPr>
          <a:xfrm>
            <a:off x="1020417" y="5973151"/>
            <a:ext cx="710316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Be open to feedback from participants</a:t>
            </a:r>
            <a:endParaRPr lang="en-US" sz="2400" dirty="0">
              <a:latin typeface="Arial" panose="020B0604020202020204" pitchFamily="34" charset="0"/>
              <a:cs typeface="Arial" panose="020B0604020202020204" pitchFamily="34" charset="0"/>
            </a:endParaRPr>
          </a:p>
        </p:txBody>
      </p:sp>
      <p:sp>
        <p:nvSpPr>
          <p:cNvPr id="7" name="Rounded Rectangle 6"/>
          <p:cNvSpPr/>
          <p:nvPr/>
        </p:nvSpPr>
        <p:spPr>
          <a:xfrm>
            <a:off x="1020417" y="5459678"/>
            <a:ext cx="710316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Show respect and empathy to all participants</a:t>
            </a:r>
            <a:endParaRPr lang="en-US" sz="2400" dirty="0">
              <a:latin typeface="Arial" panose="020B0604020202020204" pitchFamily="34" charset="0"/>
              <a:cs typeface="Arial" panose="020B0604020202020204" pitchFamily="34" charset="0"/>
            </a:endParaRPr>
          </a:p>
        </p:txBody>
      </p:sp>
      <p:sp>
        <p:nvSpPr>
          <p:cNvPr id="8" name="Rounded Rectangle 7"/>
          <p:cNvSpPr/>
          <p:nvPr/>
        </p:nvSpPr>
        <p:spPr>
          <a:xfrm>
            <a:off x="1020417" y="4874161"/>
            <a:ext cx="7103166" cy="451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Be patient and listen to participants</a:t>
            </a:r>
            <a:endParaRPr lang="en-US" sz="2400" dirty="0">
              <a:latin typeface="Arial" panose="020B0604020202020204" pitchFamily="34" charset="0"/>
              <a:cs typeface="Arial" panose="020B0604020202020204" pitchFamily="34" charset="0"/>
            </a:endParaRPr>
          </a:p>
        </p:txBody>
      </p:sp>
      <p:sp>
        <p:nvSpPr>
          <p:cNvPr id="9" name="Rounded Rectangle 8"/>
          <p:cNvSpPr/>
          <p:nvPr/>
        </p:nvSpPr>
        <p:spPr>
          <a:xfrm>
            <a:off x="1020417" y="4294897"/>
            <a:ext cx="7103166" cy="4474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Participate in discussions and activities</a:t>
            </a:r>
            <a:endParaRPr lang="en-US" sz="2400" dirty="0">
              <a:latin typeface="Arial" panose="020B0604020202020204" pitchFamily="34" charset="0"/>
              <a:cs typeface="Arial" panose="020B0604020202020204" pitchFamily="34" charset="0"/>
            </a:endParaRPr>
          </a:p>
        </p:txBody>
      </p:sp>
      <p:sp>
        <p:nvSpPr>
          <p:cNvPr id="10" name="Rounded Rectangle 9"/>
          <p:cNvSpPr/>
          <p:nvPr/>
        </p:nvSpPr>
        <p:spPr>
          <a:xfrm>
            <a:off x="1020417" y="3785802"/>
            <a:ext cx="710316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Provide accurate information to participants</a:t>
            </a:r>
            <a:endParaRPr lang="en-US" sz="2400" dirty="0">
              <a:latin typeface="Arial" panose="020B0604020202020204" pitchFamily="34" charset="0"/>
              <a:cs typeface="Arial" panose="020B0604020202020204" pitchFamily="34" charset="0"/>
            </a:endParaRPr>
          </a:p>
        </p:txBody>
      </p:sp>
      <p:sp>
        <p:nvSpPr>
          <p:cNvPr id="11" name="Rounded Rectangle 10"/>
          <p:cNvSpPr/>
          <p:nvPr/>
        </p:nvSpPr>
        <p:spPr>
          <a:xfrm>
            <a:off x="1020417" y="3272330"/>
            <a:ext cx="710316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Facilitate an active learning environment</a:t>
            </a:r>
          </a:p>
        </p:txBody>
      </p:sp>
      <p:sp>
        <p:nvSpPr>
          <p:cNvPr id="12" name="Rounded Rectangle 11"/>
          <p:cNvSpPr/>
          <p:nvPr/>
        </p:nvSpPr>
        <p:spPr>
          <a:xfrm>
            <a:off x="1020417" y="2758857"/>
            <a:ext cx="7103166" cy="371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Will attend all sessions</a:t>
            </a:r>
          </a:p>
        </p:txBody>
      </p:sp>
      <p:sp>
        <p:nvSpPr>
          <p:cNvPr id="14" name="Rounded Rectangle 13"/>
          <p:cNvSpPr/>
          <p:nvPr/>
        </p:nvSpPr>
        <p:spPr>
          <a:xfrm>
            <a:off x="2707161" y="1761120"/>
            <a:ext cx="3755571" cy="7982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Facilitator</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92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One Community Colors Final">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Grid.thmx</Template>
  <TotalTime>1047</TotalTime>
  <Words>1352</Words>
  <Application>Microsoft Office PowerPoint</Application>
  <PresentationFormat>On-screen Show (4:3)</PresentationFormat>
  <Paragraphs>209</Paragraphs>
  <Slides>20</Slides>
  <Notes>20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Constantia</vt:lpstr>
      <vt:lpstr>Franklin Gothic Medium</vt:lpstr>
      <vt:lpstr>Symbol</vt:lpstr>
      <vt:lpstr>Times New Roman</vt:lpstr>
      <vt:lpstr>Wingdings</vt:lpstr>
      <vt:lpstr>Wingdings 2</vt:lpstr>
      <vt:lpstr>Grid</vt:lpstr>
      <vt:lpstr>One Community Program (OCP)</vt:lpstr>
      <vt:lpstr>Introduction to the One Community Program (OCP)</vt:lpstr>
      <vt:lpstr>Agenda</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Rosen</dc:creator>
  <cp:lastModifiedBy>Melanie Hetzel-riggin</cp:lastModifiedBy>
  <cp:revision>79</cp:revision>
  <dcterms:created xsi:type="dcterms:W3CDTF">2017-03-03T15:21:50Z</dcterms:created>
  <dcterms:modified xsi:type="dcterms:W3CDTF">2017-06-14T16:44:38Z</dcterms:modified>
</cp:coreProperties>
</file>