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8" r:id="rId1"/>
  </p:sldMasterIdLst>
  <p:notesMasterIdLst>
    <p:notesMasterId r:id="rId24"/>
  </p:notesMasterIdLst>
  <p:sldIdLst>
    <p:sldId id="274" r:id="rId2"/>
    <p:sldId id="256" r:id="rId3"/>
    <p:sldId id="275" r:id="rId4"/>
    <p:sldId id="276" r:id="rId5"/>
    <p:sldId id="257" r:id="rId6"/>
    <p:sldId id="259" r:id="rId7"/>
    <p:sldId id="263" r:id="rId8"/>
    <p:sldId id="261" r:id="rId9"/>
    <p:sldId id="264" r:id="rId10"/>
    <p:sldId id="292" r:id="rId11"/>
    <p:sldId id="265" r:id="rId12"/>
    <p:sldId id="277" r:id="rId13"/>
    <p:sldId id="285" r:id="rId14"/>
    <p:sldId id="286" r:id="rId15"/>
    <p:sldId id="287" r:id="rId16"/>
    <p:sldId id="288" r:id="rId17"/>
    <p:sldId id="289" r:id="rId18"/>
    <p:sldId id="290" r:id="rId19"/>
    <p:sldId id="291" r:id="rId20"/>
    <p:sldId id="283" r:id="rId21"/>
    <p:sldId id="284" r:id="rId22"/>
    <p:sldId id="28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1714" autoAdjust="0"/>
  </p:normalViewPr>
  <p:slideViewPr>
    <p:cSldViewPr snapToGrid="0" snapToObjects="1">
      <p:cViewPr varScale="1">
        <p:scale>
          <a:sx n="65" d="100"/>
          <a:sy n="65" d="100"/>
        </p:scale>
        <p:origin x="82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9520E-5EBF-5745-BF75-61EA3A85CCB8}" type="datetimeFigureOut">
              <a:rPr lang="en-US" smtClean="0"/>
              <a:t>6/14/2017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CFBF3-A88C-E943-86FA-D2C26AE1CE76}" type="slidenum">
              <a:rPr lang="en-US" smtClean="0"/>
              <a:t>‹#›</a:t>
            </a:fld>
            <a:endParaRPr lang="en-US"/>
          </a:p>
        </p:txBody>
      </p:sp>
    </p:spTree>
    <p:extLst>
      <p:ext uri="{BB962C8B-B14F-4D97-AF65-F5344CB8AC3E}">
        <p14:creationId xmlns:p14="http://schemas.microsoft.com/office/powerpoint/2010/main" val="12358315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Remind the participants about what the One Community Program is (</a:t>
            </a:r>
            <a:r>
              <a:rPr lang="en-US" sz="1200" b="1" kern="1200" dirty="0" smtClean="0">
                <a:solidFill>
                  <a:schemeClr val="tx1"/>
                </a:solidFill>
                <a:effectLst/>
                <a:latin typeface="+mn-lt"/>
                <a:ea typeface="+mn-ea"/>
                <a:cs typeface="+mn-cs"/>
              </a:rPr>
              <a:t>Slide 1</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a:t>
            </a:fld>
            <a:endParaRPr lang="en-US"/>
          </a:p>
        </p:txBody>
      </p:sp>
    </p:spTree>
    <p:extLst>
      <p:ext uri="{BB962C8B-B14F-4D97-AF65-F5344CB8AC3E}">
        <p14:creationId xmlns:p14="http://schemas.microsoft.com/office/powerpoint/2010/main" val="2287578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0000"/>
              </a:lnSpc>
              <a:spcBef>
                <a:spcPts val="0"/>
              </a:spcBef>
              <a:spcAft>
                <a:spcPts val="0"/>
              </a:spcAft>
              <a:buFont typeface="+mj-lt"/>
              <a:buAutoNum type="arabi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10.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Press play to show the video (</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Preparing for Your First Doctor’s Visit,</a:t>
            </a: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4:07). Then facilitate a discussion using the following questions: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did you learn from the video?</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Was anything surprising to you?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How is this similar or different from what you have experienced in the past?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Is anything shown in the video confusing or difficult to understand?</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p>
          <a:p>
            <a:r>
              <a:rPr lang="en-US" dirty="0" smtClean="0"/>
              <a:t>https://www.youtube.com/watch?v=58ZzCfiS9w0</a:t>
            </a:r>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10</a:t>
            </a:fld>
            <a:endParaRPr lang="en-US"/>
          </a:p>
        </p:txBody>
      </p:sp>
    </p:spTree>
    <p:extLst>
      <p:ext uri="{BB962C8B-B14F-4D97-AF65-F5344CB8AC3E}">
        <p14:creationId xmlns:p14="http://schemas.microsoft.com/office/powerpoint/2010/main" val="2030625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Distribute handout</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2.2.2: COMMON HEALTH CONDITIONS AND PREVENTIVE TESTS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11.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Tell the participants: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In this section, we will focus on some common health conditions, what the most recommended preventive tests are, and how they help. U.S. medicine recommends that women should be screened regularly for the following serious health conditions.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Click to show all the health conditions. Tell the participants that we will go through each condition in more detail.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11</a:t>
            </a:fld>
            <a:endParaRPr lang="en-US"/>
          </a:p>
        </p:txBody>
      </p:sp>
    </p:spTree>
    <p:extLst>
      <p:ext uri="{BB962C8B-B14F-4D97-AF65-F5344CB8AC3E}">
        <p14:creationId xmlns:p14="http://schemas.microsoft.com/office/powerpoint/2010/main" val="423036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12</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on Cervical Cancer.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Ask participants: </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cervical cancer?</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The cervix is the lower part of the uterus (womb) that opens into the vagina. Cervical cancer occurs when abnormal cells on the cervix grow out of control.</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Most cervical cancer is caused by a virus called human papillomavirus, or HPV.</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Symptoms of cervical cancer may include: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600200" marR="0" lvl="3" indent="-228600">
              <a:lnSpc>
                <a:spcPct val="110000"/>
              </a:lnSpc>
              <a:spcBef>
                <a:spcPts val="0"/>
              </a:spcBef>
              <a:spcAft>
                <a:spcPts val="0"/>
              </a:spcAft>
              <a:buFont typeface="+mj-lt"/>
              <a:buAutoNum type="arabi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Bleeding from the vagina that is not normal, such as bleeding between menstrual periods, after sex, or after menopause.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600200" marR="0" lvl="3" indent="-228600">
              <a:lnSpc>
                <a:spcPct val="110000"/>
              </a:lnSpc>
              <a:spcBef>
                <a:spcPts val="0"/>
              </a:spcBef>
              <a:spcAft>
                <a:spcPts val="0"/>
              </a:spcAft>
              <a:buFont typeface="+mj-lt"/>
              <a:buAutoNum type="arabi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Pain in the lower belly or pelvis.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600200" marR="0" lvl="3" indent="-228600">
              <a:lnSpc>
                <a:spcPct val="110000"/>
              </a:lnSpc>
              <a:spcBef>
                <a:spcPts val="0"/>
              </a:spcBef>
              <a:spcAft>
                <a:spcPts val="0"/>
              </a:spcAft>
              <a:buFont typeface="+mj-lt"/>
              <a:buAutoNum type="arabi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Pain during sex.</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600200" marR="0" lvl="3" indent="-228600">
              <a:lnSpc>
                <a:spcPct val="110000"/>
              </a:lnSpc>
              <a:spcBef>
                <a:spcPts val="0"/>
              </a:spcBef>
              <a:spcAft>
                <a:spcPts val="0"/>
              </a:spcAft>
              <a:buFont typeface="+mj-lt"/>
              <a:buAutoNum type="arabi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Vaginal discharge that isn't normal</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a pap test?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 Pap test checks the cervix for abnormal cell changes. Cervical cancer can almost always be prevented, and having regular Pap tests is the key.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Have you ever had a pap test?</a:t>
            </a:r>
            <a:r>
              <a:rPr lang="en-US" sz="1200"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Get feedback from participants about what their experience was like.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How often should you have a pap test?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If between ages 21 and 29, get a Pap test every 3 years.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If between ages 30 and 64, get a Pap test and human papillomavirus (HPV) test together every 5 years, or a Pap test alone every 3 years.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If 65 or older, have a doctor assess the medical necessity of Pap tests.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12</a:t>
            </a:fld>
            <a:endParaRPr lang="en-US"/>
          </a:p>
        </p:txBody>
      </p:sp>
    </p:spTree>
    <p:extLst>
      <p:ext uri="{BB962C8B-B14F-4D97-AF65-F5344CB8AC3E}">
        <p14:creationId xmlns:p14="http://schemas.microsoft.com/office/powerpoint/2010/main" val="1914097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marR="0" lvl="0" indent="-342900">
              <a:lnSpc>
                <a:spcPct val="110000"/>
              </a:lnSpc>
              <a:spcBef>
                <a:spcPts val="0"/>
              </a:spcBef>
              <a:spcAft>
                <a:spcPts val="0"/>
              </a:spcAft>
              <a:buFont typeface="+mj-lt"/>
              <a:buAutoNum type="arabi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13</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Breast Cancer. Ask participants: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breast cancer?</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Breast cancer starts when cells in the breast begin to grow out of control. These cells usually form a tumor that can often be seen on an x-ray or felt as a lump. The tumor is cancerous if the cells can grow into (invade) surrounding tissues or spread (metastasize) to distant areas of the body.</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a mammogram?</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 mammogram is a low-dose x-ray exam of the breasts to look for abnormalities. A mammogram allows the doctor a closer look at breast tissue than can be felt during a physical breast exam alone.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Have you ever had a mammogram?</a:t>
            </a:r>
            <a:r>
              <a:rPr lang="en-US" sz="1200"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Allow participants to answer. Get feedback from participants about what their experience was like.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How often should you have a mammogram?</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It is recommended that women younger than age 50 should talk to a doctor about when to start and how often to have a mammogram.</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If you are 50 years old or older, every two years.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Why are mammograms important?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Mammograms are the best breast cancer screening tests we have at this time.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Do mammograms work?</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Yes! Early detection of breast cancer saves about 200,000 lives annually!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13</a:t>
            </a:fld>
            <a:endParaRPr lang="en-US"/>
          </a:p>
        </p:txBody>
      </p:sp>
    </p:spTree>
    <p:extLst>
      <p:ext uri="{BB962C8B-B14F-4D97-AF65-F5344CB8AC3E}">
        <p14:creationId xmlns:p14="http://schemas.microsoft.com/office/powerpoint/2010/main" val="2663924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14</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High Blood Pressure. Ask the following questions: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high blood pressure?</a:t>
            </a:r>
            <a:endParaRPr lang="en-US" sz="1100" i="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200150" marR="0" lvl="2" indent="-285750">
              <a:lnSpc>
                <a:spcPct val="110000"/>
              </a:lnSpc>
              <a:spcBef>
                <a:spcPts val="0"/>
              </a:spcBef>
              <a:spcAft>
                <a:spcPts val="0"/>
              </a:spcAft>
              <a:buFont typeface="+mj-lt"/>
              <a:buAutoNum type="alphaLcPeriod"/>
            </a:pPr>
            <a:r>
              <a:rPr lang="en-US" sz="1200" i="1" dirty="0" smtClean="0">
                <a:effectLst/>
                <a:latin typeface="Arial" panose="020B0604020202020204" pitchFamily="34" charset="0"/>
                <a:ea typeface="Constantia" panose="02030602050306030303" pitchFamily="18" charset="0"/>
              </a:rPr>
              <a:t>"Blood pressure" is the force of blood pushing against the walls of the arteries as the heart pumps out blood. If this pressure rises and stays high over time, it's called high blood pressure. With high blood pressure, or hypertension, the blood can't flow easily through blood vessels to organs, and heart attack, stroke, eye problems or kidney problems can ensue.</a:t>
            </a: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factors increase your chances for high blood pressure?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Some things increase chances of having high blood pressure, including increasing age (middle aged or older); diabetes; obesity (or being overweight); eating too much salt; family history of high blood pressure; and lack of exercise.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Have you ever had your blood pressure checked?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Allow participants to answer. Get feedback from participants about what their experience was like.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How often should you have your blood pressure checked? </a:t>
            </a:r>
            <a:endParaRPr lang="en-US" sz="1100" i="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200150" marR="0" lvl="2" indent="-285750">
              <a:lnSpc>
                <a:spcPct val="110000"/>
              </a:lnSpc>
              <a:spcBef>
                <a:spcPts val="0"/>
              </a:spcBef>
              <a:spcAft>
                <a:spcPts val="0"/>
              </a:spcAft>
              <a:buFont typeface="+mj-lt"/>
              <a:buAutoNum type="alphaLcPeriod"/>
            </a:pPr>
            <a:r>
              <a:rPr lang="en-US" sz="1200" i="1" dirty="0" smtClean="0">
                <a:effectLst/>
                <a:latin typeface="Arial" panose="020B0604020202020204" pitchFamily="34" charset="0"/>
                <a:ea typeface="Constantia" panose="02030602050306030303" pitchFamily="18" charset="0"/>
              </a:rPr>
              <a:t>All women should have their blood pressure levels checked regularly, whenever they see a doctor or other medical professional.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CCFBF3-A88C-E943-86FA-D2C26AE1CE76}" type="slidenum">
              <a:rPr lang="en-US" smtClean="0"/>
              <a:t>14</a:t>
            </a:fld>
            <a:endParaRPr lang="en-US"/>
          </a:p>
        </p:txBody>
      </p:sp>
    </p:spTree>
    <p:extLst>
      <p:ext uri="{BB962C8B-B14F-4D97-AF65-F5344CB8AC3E}">
        <p14:creationId xmlns:p14="http://schemas.microsoft.com/office/powerpoint/2010/main" val="251457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15</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diabetes. Ask the following questions: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diabetes?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Diabetes is a disease caused by high levels of blood sugar (glucose) in the body. This can happen when the body fails to produce insulin to properly regulate blood sugar levels. If the body does not make enough insulin, or fails to use the insulin correctly, glucose builds up in the blood. Over time, this extra glucose can lead to prediabetes or diabetes. Diabetes puts you at risk for other serious and life-threatening health problems, such as heart disease, stroke, blindness, and kidney damage. A blood test will assess a person’s risk for diabetes.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Dr. </a:t>
            </a:r>
            <a:r>
              <a:rPr lang="en-US" sz="1200" i="1" dirty="0" err="1"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Mehmood</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Khan, a consultant in the Mayo Clinic’s Division of Endocrinology reports that: “a growing number of Somali immigrants are developing [Type 2 diabetes] within five years, and some as quickly as six months, after their arrival in this country.” Why do you think this is happening?</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This can prompt a brief discussion on the food differences/choices and lifestyle differences</a:t>
            </a: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factors increase your risk for diabetes?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Dr. Khan attributed the phenomenon to a lack of exercise and a dramatic increase in fat and calorie intake experienced by Somali immigrant.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Other risk factors for diabetes include: being overweight, being sedentary, and genetic predispositions.  </a:t>
            </a:r>
            <a:endParaRPr lang="en-US" sz="1100" dirty="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CCFBF3-A88C-E943-86FA-D2C26AE1CE76}" type="slidenum">
              <a:rPr lang="en-US" smtClean="0"/>
              <a:t>15</a:t>
            </a:fld>
            <a:endParaRPr lang="en-US"/>
          </a:p>
        </p:txBody>
      </p:sp>
    </p:spTree>
    <p:extLst>
      <p:ext uri="{BB962C8B-B14F-4D97-AF65-F5344CB8AC3E}">
        <p14:creationId xmlns:p14="http://schemas.microsoft.com/office/powerpoint/2010/main" val="1323239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16</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osteoporosis. Ask the following questions?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osteoporosis?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Osteoporosis is a disease of the bones. People with osteoporosis have bones that are weak and break easily.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factors increase your chances for osteoporosis?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Risk factors for osteoporosis include older age, being a woman, family history of osteoporosis, smaller bone structure and body weight, previous broken bones, being of Caucasian or Asian descent, arthritis and other joint and bone diseases, some medications, smoking, and alcohol use.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Have you ever had your bone density checked?</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Allow participants to answer. Get feedback from participants about what their experience was like.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When should you have bone density checked?</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Diagnostic testing can assess bone density, an indicator of bone strength or weakness. If 65 or older, a bone density test to screen for osteoporosis is recommended. If younger than 65 but risk factors for osteoporosis exist, a medical professional should be consulted to determine the necessity of testing.</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16</a:t>
            </a:fld>
            <a:endParaRPr lang="en-US"/>
          </a:p>
        </p:txBody>
      </p:sp>
    </p:spTree>
    <p:extLst>
      <p:ext uri="{BB962C8B-B14F-4D97-AF65-F5344CB8AC3E}">
        <p14:creationId xmlns:p14="http://schemas.microsoft.com/office/powerpoint/2010/main" val="1975968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17</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sexually transmitted infections. Ask the following questions: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are sexually transmitted infections?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An STI is an infection passed from one person to another through sexual contact. An infection occurs when bacteria, viruses, or parasites enter the body and grow.</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To reduce your risk: abstinence, mutual monogamy, vaccination, and condom use.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Are sexually transmitted infections treatable?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Some STIs can be cured while others cannot STIs that cannot be cured are often able to be medically managed.</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When should you be tested for sexually transmitted infections?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 medical professional should be consulted to determine necessity and frequency of testing.</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17</a:t>
            </a:fld>
            <a:endParaRPr lang="en-US"/>
          </a:p>
        </p:txBody>
      </p:sp>
    </p:spTree>
    <p:extLst>
      <p:ext uri="{BB962C8B-B14F-4D97-AF65-F5344CB8AC3E}">
        <p14:creationId xmlns:p14="http://schemas.microsoft.com/office/powerpoint/2010/main" val="2816613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18</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depression. Ask the following questions: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depression?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Depression (major depressive disorder or clinical depression) is a common but serious medical condition. It causes severe symptoms that affect how you feel, think, and handle daily activities, such as sleeping, eating, or working. Depression can happen at any age, but often begins in adulthood.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are the symptoms of depression?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Persistent sad, anxious, or "empty" feelings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Feelings of hopelessness and/or pessimism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Feelings of guilt, worthlessness, and/or helplessness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Irritability, restlessness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Loss of interest in activities or hobbies once pleasurable, including sex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Fatigue and decreased energy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Difficulty concentrating, remembering details and making decisions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Insomnia, early-morning wakefulness, or excessive sleeping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Overeating, or appetite loss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Thoughts of suicide, suicide attempts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Persistent aches or pains, headaches, cramps or digestive problems that do not get better, even with treatment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are the risk factors for depression?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Personal or family history of depression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Major life changes, trauma, or stress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Certain physical illnesses and medications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How is depression treated?</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Depression, even the most severe cases, can be treated. The earlier that treatment can begin, the more effective it is. Depression is usually treated with medications, psychotherapy, or a combination of the two.</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18</a:t>
            </a:fld>
            <a:endParaRPr lang="en-US"/>
          </a:p>
        </p:txBody>
      </p:sp>
    </p:spTree>
    <p:extLst>
      <p:ext uri="{BB962C8B-B14F-4D97-AF65-F5344CB8AC3E}">
        <p14:creationId xmlns:p14="http://schemas.microsoft.com/office/powerpoint/2010/main" val="3463746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19</a:t>
            </a:r>
            <a:r>
              <a:rPr lang="en-US" sz="1200" b="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regarding domestic violence. Ask the following questions: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domestic violence?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Domestic violence is the willful intimidation, physical assault, battery, sexual assault, and/or other abusive behavior as part of a systematic pattern of power and control perpetrated by one intimate partner against another. It includes physical violence, sexual violence, psychological violence, and emotional abuse. The frequency and severity of domestic violence can vary dramatically; however, the one constant component of domestic violence is one partner’s consistent efforts to maintain power and control over the other.</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Signs of domestic violence can include: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Intimidation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Emotional abuse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Isolation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Minimizing, denying, and blaming</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Using children and pets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Using privilege or power (male, citizenship)</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Economic abuse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Coercion and control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Certain physical illnesses and medications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Who is a victim of domestic violence?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Domestic violence is an epidemic affecting individuals in every community, regardless of age, economic status, sexual orientation, gender, race, religion, or nationality.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are the effects of domestic violence?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Domestic violence can lead to depression, anxiety, alcohol and drug misuse, STIs, reproductive health issues (such as miscarriage, and stillbirth), nutritional deficiencies, gastrointestinal problems, neurological disorders, chronic pain, disability, hypertension, cancer, and heart disease.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Who can you contact to get help?</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Local domestic violence shelters (give information)</a:t>
            </a:r>
          </a:p>
          <a:p>
            <a:pPr marL="742950" marR="0" lvl="1" indent="-285750">
              <a:lnSpc>
                <a:spcPct val="110000"/>
              </a:lnSpc>
              <a:spcBef>
                <a:spcPts val="0"/>
              </a:spcBef>
              <a:spcAft>
                <a:spcPts val="0"/>
              </a:spcAft>
              <a:buFont typeface="+mj-lt"/>
              <a:buAutoNum type="alphaLcPeriod"/>
            </a:pPr>
            <a:r>
              <a:rPr lang="en-US" sz="1200" i="1" dirty="0" smtClean="0">
                <a:effectLst/>
                <a:latin typeface="Arial" panose="020B0604020202020204" pitchFamily="34" charset="0"/>
                <a:ea typeface="Constantia" panose="02030602050306030303" pitchFamily="18" charset="0"/>
              </a:rPr>
              <a:t>The National Domestic Violence Hotline: 1-800-799-7233</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CCFBF3-A88C-E943-86FA-D2C26AE1CE76}" type="slidenum">
              <a:rPr lang="en-US" smtClean="0"/>
              <a:t>19</a:t>
            </a:fld>
            <a:endParaRPr lang="en-US"/>
          </a:p>
        </p:txBody>
      </p:sp>
    </p:spTree>
    <p:extLst>
      <p:ext uri="{BB962C8B-B14F-4D97-AF65-F5344CB8AC3E}">
        <p14:creationId xmlns:p14="http://schemas.microsoft.com/office/powerpoint/2010/main" val="911069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Introduce the module (</a:t>
            </a:r>
            <a:r>
              <a:rPr lang="en-US" sz="1200" b="1" kern="1200" dirty="0" smtClean="0">
                <a:solidFill>
                  <a:schemeClr val="tx1"/>
                </a:solidFill>
                <a:effectLst/>
                <a:latin typeface="+mn-lt"/>
                <a:ea typeface="+mn-ea"/>
                <a:cs typeface="+mn-cs"/>
              </a:rPr>
              <a:t>Slide 2</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2</a:t>
            </a:fld>
            <a:endParaRPr lang="en-US"/>
          </a:p>
        </p:txBody>
      </p:sp>
    </p:spTree>
    <p:extLst>
      <p:ext uri="{BB962C8B-B14F-4D97-AF65-F5344CB8AC3E}">
        <p14:creationId xmlns:p14="http://schemas.microsoft.com/office/powerpoint/2010/main" val="238963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Distribute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Handout 2.2.3: FADUMA’s STORY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20: </a:t>
            </a:r>
            <a:r>
              <a:rPr lang="en-US" sz="1200" dirty="0" err="1"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Faduma’s</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Story. Read the story slowly, and ask participants to listen carefully as they will be in charge of giving advice to </a:t>
            </a:r>
            <a:r>
              <a:rPr lang="en-US" sz="1200" dirty="0" err="1"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r>
              <a:rPr lang="en-US" sz="1200" i="1" dirty="0" err="1" smtClean="0">
                <a:solidFill>
                  <a:srgbClr val="518A52"/>
                </a:solidFill>
                <a:effectLst/>
                <a:latin typeface="Arial" panose="020B0604020202020204" pitchFamily="34" charset="0"/>
                <a:ea typeface="Constantia" panose="02030602050306030303" pitchFamily="18" charset="0"/>
              </a:rPr>
              <a:t>Faduma</a:t>
            </a:r>
            <a:r>
              <a:rPr lang="en-US" sz="1200" i="1" dirty="0" smtClean="0">
                <a:solidFill>
                  <a:srgbClr val="518A52"/>
                </a:solidFill>
                <a:effectLst/>
                <a:latin typeface="Arial" panose="020B0604020202020204" pitchFamily="34" charset="0"/>
                <a:ea typeface="Constantia" panose="02030602050306030303" pitchFamily="18" charset="0"/>
              </a:rPr>
              <a:t> noticed that she had intense pain during and after urination. She has lower back pain and an increased urge to urinate, but when she uses the bathroom only a few drops of urine come out and she feels sharp pains. She consults her friends. One tells her to drink cranberry juice and eat pineapples, so she does. Her symptoms get worse. Then another friend recommends that she take some herbs. </a:t>
            </a:r>
            <a:r>
              <a:rPr lang="en-US" sz="1200" i="1" dirty="0" err="1" smtClean="0">
                <a:solidFill>
                  <a:srgbClr val="518A52"/>
                </a:solidFill>
                <a:effectLst/>
                <a:latin typeface="Arial" panose="020B0604020202020204" pitchFamily="34" charset="0"/>
                <a:ea typeface="Constantia" panose="02030602050306030303" pitchFamily="18" charset="0"/>
              </a:rPr>
              <a:t>Faduma</a:t>
            </a:r>
            <a:r>
              <a:rPr lang="en-US" sz="1200" i="1" dirty="0" smtClean="0">
                <a:solidFill>
                  <a:srgbClr val="518A52"/>
                </a:solidFill>
                <a:effectLst/>
                <a:latin typeface="Arial" panose="020B0604020202020204" pitchFamily="34" charset="0"/>
                <a:ea typeface="Constantia" panose="02030602050306030303" pitchFamily="18" charset="0"/>
              </a:rPr>
              <a:t> takes it for five days and her health does not improve.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20</a:t>
            </a:fld>
            <a:endParaRPr lang="en-US"/>
          </a:p>
        </p:txBody>
      </p:sp>
    </p:spTree>
    <p:extLst>
      <p:ext uri="{BB962C8B-B14F-4D97-AF65-F5344CB8AC3E}">
        <p14:creationId xmlns:p14="http://schemas.microsoft.com/office/powerpoint/2010/main" val="1838735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21: </a:t>
            </a:r>
            <a:r>
              <a:rPr lang="en-US" sz="1200" dirty="0" err="1"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Faduma’s</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Story. Continue to read the story slowly.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In fact, </a:t>
            </a:r>
            <a:r>
              <a:rPr lang="en-US" sz="1200" i="1" dirty="0" err="1"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is in more pain than ever before to the point she can’t bear the thought of urination. Her favorite cousin gives her a hot pack to help relieve the pain, so she places it on her abdomen for relief. It helps a bit, but as soon as she removes it to go cook dinner, her pain returns full blast. Finally, she decides to go to urgent care to see a doctor and they prescribe her antibiotics. She takes them for 3 days, begin to feel better, and then stops because she feels better. After a day or two, the pain is back. </a:t>
            </a:r>
            <a:r>
              <a:rPr lang="en-US" sz="1200" i="1" dirty="0" err="1"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is angry at the doctors. They are useless!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In this scenario, what should </a:t>
            </a:r>
            <a:r>
              <a:rPr lang="en-US" sz="1200" i="1" dirty="0" err="1"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Faduma</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do?</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Facilitate a discussion.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Should she stop taking antibiotics if she is feeling better?</a:t>
            </a:r>
            <a:r>
              <a:rPr lang="en-US" sz="1200"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143000" marR="0" lvl="2" indent="-228600">
              <a:lnSpc>
                <a:spcPct val="110000"/>
              </a:lnSpc>
              <a:spcBef>
                <a:spcPts val="0"/>
              </a:spcBef>
              <a:spcAft>
                <a:spcPts val="0"/>
              </a:spcAft>
              <a:buFont typeface="+mj-lt"/>
              <a:buAutoNum type="romanLcPeriod"/>
            </a:pPr>
            <a:r>
              <a:rPr lang="en-US" sz="1200" i="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Antibiotics are medications that kill bacteria and prevent it from multiplying. If treatment is not completed in entirety, antibiotics will be insufficient enough to kill all bacteria and it will multiply and the illness will return.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Why should you never give medications prescribed for one person to another person?</a:t>
            </a:r>
            <a:endParaRPr lang="en-US" sz="1100" i="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1200150" marR="0" lvl="2" indent="-285750">
              <a:lnSpc>
                <a:spcPct val="110000"/>
              </a:lnSpc>
              <a:spcBef>
                <a:spcPts val="0"/>
              </a:spcBef>
              <a:spcAft>
                <a:spcPts val="0"/>
              </a:spcAft>
              <a:buFont typeface="+mj-lt"/>
              <a:buAutoNum type="alphaLcPeriod"/>
            </a:pPr>
            <a:r>
              <a:rPr lang="en-US" sz="1200" i="1" dirty="0" smtClean="0">
                <a:effectLst/>
                <a:latin typeface="Arial" panose="020B0604020202020204" pitchFamily="34" charset="0"/>
                <a:ea typeface="Constantia" panose="02030602050306030303" pitchFamily="18" charset="0"/>
              </a:rPr>
              <a:t>Each medicine can be different because of height, weight, and other health issues. Taking or giving individually prescribed medicine to other people is not a good idea and can be potentially harmful.</a:t>
            </a:r>
            <a:endParaRPr lang="en-US" dirty="0"/>
          </a:p>
        </p:txBody>
      </p:sp>
      <p:sp>
        <p:nvSpPr>
          <p:cNvPr id="4" name="Slide Number Placeholder 3"/>
          <p:cNvSpPr>
            <a:spLocks noGrp="1"/>
          </p:cNvSpPr>
          <p:nvPr>
            <p:ph type="sldNum" sz="quarter" idx="10"/>
          </p:nvPr>
        </p:nvSpPr>
        <p:spPr/>
        <p:txBody>
          <a:bodyPr/>
          <a:lstStyle/>
          <a:p>
            <a:fld id="{AB145B4A-4005-0244-AB96-838571284629}" type="slidenum">
              <a:rPr lang="en-US" smtClean="0"/>
              <a:t>21</a:t>
            </a:fld>
            <a:endParaRPr lang="en-US"/>
          </a:p>
        </p:txBody>
      </p:sp>
    </p:spTree>
    <p:extLst>
      <p:ext uri="{BB962C8B-B14F-4D97-AF65-F5344CB8AC3E}">
        <p14:creationId xmlns:p14="http://schemas.microsoft.com/office/powerpoint/2010/main" val="1174901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22.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Thank everyone for coming and participating. Ask the following questions and allow a few minutes for answers.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one ‘take away’ from today’s session?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questions do you have?</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Distribute the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WORKSHOP EVALUATION FORM</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Ask participants to complete and return it to the facilitator.</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4572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The facilitator should complete the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FIDELITY CHECKLIST AND FACILITATOR FEEDBACK FORM</a:t>
            </a:r>
            <a:r>
              <a:rPr lang="en-US" sz="1200" b="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after the completion of the module. </a:t>
            </a:r>
            <a:endParaRPr lang="en-US" sz="1100" dirty="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B145B4A-4005-0244-AB96-838571284629}" type="slidenum">
              <a:rPr lang="en-US" smtClean="0"/>
              <a:t>22</a:t>
            </a:fld>
            <a:endParaRPr lang="en-US"/>
          </a:p>
        </p:txBody>
      </p:sp>
    </p:spTree>
    <p:extLst>
      <p:ext uri="{BB962C8B-B14F-4D97-AF65-F5344CB8AC3E}">
        <p14:creationId xmlns:p14="http://schemas.microsoft.com/office/powerpoint/2010/main" val="115588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 </a:t>
            </a:r>
            <a:r>
              <a:rPr lang="en-US" sz="1200" b="1" kern="1200" dirty="0" smtClean="0">
                <a:solidFill>
                  <a:schemeClr val="tx1"/>
                </a:solidFill>
                <a:effectLst/>
                <a:latin typeface="+mn-lt"/>
                <a:ea typeface="+mn-ea"/>
                <a:cs typeface="+mn-cs"/>
              </a:rPr>
              <a:t>Slide 3</a:t>
            </a:r>
            <a:r>
              <a:rPr lang="en-US" sz="1200" kern="1200" dirty="0" smtClean="0">
                <a:solidFill>
                  <a:schemeClr val="tx1"/>
                </a:solidFill>
                <a:effectLst/>
                <a:latin typeface="+mn-lt"/>
                <a:ea typeface="+mn-ea"/>
                <a:cs typeface="+mn-cs"/>
              </a:rPr>
              <a:t> and go over the agenda with the participants.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of Learning Objectives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Opening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Introduce Preventive Healthcare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Annual Physical Exams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Common Health Conditions and Preventive Tests	</a:t>
            </a:r>
          </a:p>
          <a:p>
            <a:pPr marL="171450" lvl="0" indent="-171450">
              <a:buFont typeface="Arial" panose="020B0604020202020204" pitchFamily="34" charset="0"/>
              <a:buChar char="•"/>
            </a:pPr>
            <a:r>
              <a:rPr lang="en-US" sz="1200" kern="1200" dirty="0" err="1" smtClean="0">
                <a:solidFill>
                  <a:schemeClr val="tx1"/>
                </a:solidFill>
                <a:effectLst/>
                <a:latin typeface="+mn-lt"/>
                <a:ea typeface="+mn-ea"/>
                <a:cs typeface="+mn-cs"/>
              </a:rPr>
              <a:t>Faduma’s</a:t>
            </a:r>
            <a:r>
              <a:rPr lang="en-US" sz="1200" kern="1200" dirty="0" smtClean="0">
                <a:solidFill>
                  <a:schemeClr val="tx1"/>
                </a:solidFill>
                <a:effectLst/>
                <a:latin typeface="+mn-lt"/>
                <a:ea typeface="+mn-ea"/>
                <a:cs typeface="+mn-cs"/>
              </a:rPr>
              <a:t> Story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Closing and Workshop Feedback</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3</a:t>
            </a:fld>
            <a:endParaRPr lang="en-US"/>
          </a:p>
        </p:txBody>
      </p:sp>
    </p:spTree>
    <p:extLst>
      <p:ext uri="{BB962C8B-B14F-4D97-AF65-F5344CB8AC3E}">
        <p14:creationId xmlns:p14="http://schemas.microsoft.com/office/powerpoint/2010/main" val="215366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Review the learning objectives, shown on </a:t>
            </a:r>
            <a:r>
              <a:rPr lang="en-US" sz="1200" b="1" kern="1200" dirty="0" smtClean="0">
                <a:solidFill>
                  <a:schemeClr val="tx1"/>
                </a:solidFill>
                <a:effectLst/>
                <a:latin typeface="+mn-lt"/>
                <a:ea typeface="+mn-ea"/>
                <a:cs typeface="+mn-cs"/>
              </a:rPr>
              <a:t>Slide 4</a:t>
            </a:r>
            <a:r>
              <a:rPr lang="en-US" sz="1200" kern="1200" dirty="0" smtClean="0">
                <a:solidFill>
                  <a:schemeClr val="tx1"/>
                </a:solidFill>
                <a:effectLst/>
                <a:latin typeface="+mn-lt"/>
                <a:ea typeface="+mn-ea"/>
                <a:cs typeface="+mn-cs"/>
              </a:rPr>
              <a:t>, with the participants.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Describe preventive healthcare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Summarize what happens at an annual exam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Review common health conditions and preventive tests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Explain the importance of taking prescribed medications</a:t>
            </a:r>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4</a:t>
            </a:fld>
            <a:endParaRPr lang="en-US"/>
          </a:p>
        </p:txBody>
      </p:sp>
    </p:spTree>
    <p:extLst>
      <p:ext uri="{BB962C8B-B14F-4D97-AF65-F5344CB8AC3E}">
        <p14:creationId xmlns:p14="http://schemas.microsoft.com/office/powerpoint/2010/main" val="3728472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0"/>
              </a:spcAft>
            </a:pP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5</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is an opening icebreaker activity. The goal of this icebreaker activity is to warm up the conversation among the participants. The activity should provide an opportunity for participants to learn something about each other and the facilitator. The facilitator should be prepared to also have an answer to these questions. If possible, having answers related to preventative health would be preferable.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The facilitator should ask the questions: </a:t>
            </a: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is one GOOD thing that happened today? What is one BAD thing that happened today?</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Pause to allow participants to consider their answers.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Ask participants if they would like to share the information. Allow those that volunteer to share the opportunity to do so. Ask any remaining participants if they would like to share their stories, making sure to ask everyone.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Reflect back to the group any themes that came out.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5</a:t>
            </a:fld>
            <a:endParaRPr lang="en-US"/>
          </a:p>
        </p:txBody>
      </p:sp>
    </p:spTree>
    <p:extLst>
      <p:ext uri="{BB962C8B-B14F-4D97-AF65-F5344CB8AC3E}">
        <p14:creationId xmlns:p14="http://schemas.microsoft.com/office/powerpoint/2010/main" val="405349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Distribute handout</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2.2.1: HEALTHCARE HISTORY AND PREVENTIVE CARE</a:t>
            </a:r>
            <a:r>
              <a:rPr lang="en-US" sz="1200"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Introduce the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Think-Pair-Share.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Instruct the participants that they will be shown some questions and that they are to take one minute alone (being quiet) to think of the questions on the slide and their answers to those questions. After a minute, the participants will pair up and share their answers. After sharing with a partner, they will share their answers with the group. The participants can use the handout to write their answers or take notes if they wish.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6</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diseases participants have had and the outcomes. Remind participants of the Think-Pair-Share directions. Show each question in turn.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diseases do you know of or have had to deal with?</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was the treatment and what was the outcome?</a:t>
            </a:r>
            <a:endParaRPr lang="en-US" sz="1100" dirty="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CCFBF3-A88C-E943-86FA-D2C26AE1CE76}" type="slidenum">
              <a:rPr lang="en-US" smtClean="0"/>
              <a:t>6</a:t>
            </a:fld>
            <a:endParaRPr lang="en-US"/>
          </a:p>
        </p:txBody>
      </p:sp>
    </p:spTree>
    <p:extLst>
      <p:ext uri="{BB962C8B-B14F-4D97-AF65-F5344CB8AC3E}">
        <p14:creationId xmlns:p14="http://schemas.microsoft.com/office/powerpoint/2010/main" val="383592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7</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regarding the average age of death. Show the average age of death for people who are living in Somalia (around 50). Then show that the average age of death for people living in America is between 89 and 90 years old. Ask participants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Why do you think people live longer in America?</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When participants are answering this question, probe and ask about lifestyle differences (proximity to health care facilities and pharmacies, access to healthcare, etc.)</a:t>
            </a:r>
            <a:endParaRPr lang="en-US" sz="1100" dirty="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CCFBF3-A88C-E943-86FA-D2C26AE1CE76}" type="slidenum">
              <a:rPr lang="en-US" smtClean="0"/>
              <a:t>7</a:t>
            </a:fld>
            <a:endParaRPr lang="en-US"/>
          </a:p>
        </p:txBody>
      </p:sp>
    </p:spTree>
    <p:extLst>
      <p:ext uri="{BB962C8B-B14F-4D97-AF65-F5344CB8AC3E}">
        <p14:creationId xmlns:p14="http://schemas.microsoft.com/office/powerpoint/2010/main" val="317808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mj-lt"/>
              <a:buNone/>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8</a:t>
            </a:r>
            <a:r>
              <a:rPr lang="en-US" sz="1200" b="1"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Remind the participants of the directions for the Think-Pair-Share activity. Show each question in turn.</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Do you go for your annual physical exam?</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Why do you go?</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are the reasons you don’t go for these exams?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228600" marR="0">
              <a:lnSpc>
                <a:spcPct val="110000"/>
              </a:lnSpc>
              <a:spcBef>
                <a:spcPts val="0"/>
              </a:spcBef>
              <a:spcAft>
                <a:spcPts val="0"/>
              </a:spcAft>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Follow up the Think-Pair-Share activity by discussing the importance of annual exams in determining one’s health and early detection of any illnesses or diseases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8</a:t>
            </a:fld>
            <a:endParaRPr lang="en-US"/>
          </a:p>
        </p:txBody>
      </p:sp>
    </p:spTree>
    <p:extLst>
      <p:ext uri="{BB962C8B-B14F-4D97-AF65-F5344CB8AC3E}">
        <p14:creationId xmlns:p14="http://schemas.microsoft.com/office/powerpoint/2010/main" val="1885120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nSpc>
                <a:spcPct val="110000"/>
              </a:lnSpc>
              <a:spcBef>
                <a:spcPts val="0"/>
              </a:spcBef>
              <a:spcAft>
                <a:spcPts val="0"/>
              </a:spcAft>
              <a:buFont typeface="+mj-lt"/>
              <a:buAutoNum type="arabi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Show </a:t>
            </a:r>
            <a:r>
              <a:rPr lang="en-US" sz="1200" b="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Slide 9.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Ask participants: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What do you expect to happen when you go for an annual physical exam?</a:t>
            </a:r>
            <a:r>
              <a:rPr lang="en-US" sz="1200"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 </a:t>
            </a: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Write down these expectations on the white board and newsprint.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742950" marR="0" lvl="1" indent="-285750">
              <a:lnSpc>
                <a:spcPct val="110000"/>
              </a:lnSpc>
              <a:spcBef>
                <a:spcPts val="0"/>
              </a:spcBef>
              <a:spcAft>
                <a:spcPts val="0"/>
              </a:spcAft>
              <a:buFont typeface="+mj-lt"/>
              <a:buAutoNum type="alphaLcPeriod"/>
            </a:pPr>
            <a:r>
              <a:rPr lang="en-US" sz="1200" dirty="0" smtClean="0">
                <a:solidFill>
                  <a:srgbClr val="887C5D"/>
                </a:solidFill>
                <a:effectLst/>
                <a:latin typeface="Arial" panose="020B0604020202020204" pitchFamily="34" charset="0"/>
                <a:ea typeface="Constantia" panose="02030602050306030303" pitchFamily="18" charset="0"/>
                <a:cs typeface="Times New Roman" panose="02020603050405020304" pitchFamily="18" charset="0"/>
              </a:rPr>
              <a:t>Once they share what they know, describe the process of going to a medical professional for an annual physical exam.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You walk into the office check in with the receptionist.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When it is your turn, a nurse will call your name. You will follow her (or him) and they weigh you. (Why do they weight you? Weight affects diabetes and heart disease.)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Then they take your blood pressure (heart disease)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Draw blood for a blood test (measures cholesterol or fat in blood which indicates heart disease, measures sugar level for diabetes, etc.)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You have an ob-gyn exam (to detect cervical cancer)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Breast exam (breast cancer)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Listen to your heart (heart disease)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Listen to your lungs (lung health, asthma)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Check your mouth and teeth (bad teeth can cause infections) </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200" i="1" dirty="0" smtClean="0">
                <a:solidFill>
                  <a:srgbClr val="518A52"/>
                </a:solidFill>
                <a:effectLst/>
                <a:latin typeface="Arial" panose="020B0604020202020204" pitchFamily="34" charset="0"/>
                <a:ea typeface="Constantia" panose="02030602050306030303" pitchFamily="18" charset="0"/>
                <a:cs typeface="Times New Roman" panose="02020603050405020304" pitchFamily="18" charset="0"/>
              </a:rPr>
              <a:t>Based on your health and age the doctor may tell you that you need additional exams.</a:t>
            </a:r>
            <a:endParaRPr lang="en-US" sz="1100" dirty="0" smtClean="0">
              <a:solidFill>
                <a:srgbClr val="887C5D"/>
              </a:solidFill>
              <a:effectLst/>
              <a:latin typeface="Constantia" panose="02030602050306030303" pitchFamily="18" charset="0"/>
              <a:ea typeface="Constantia" panose="0203060205030603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6CCFBF3-A88C-E943-86FA-D2C26AE1CE76}" type="slidenum">
              <a:rPr lang="en-US" smtClean="0"/>
              <a:t>9</a:t>
            </a:fld>
            <a:endParaRPr lang="en-US"/>
          </a:p>
        </p:txBody>
      </p:sp>
    </p:spTree>
    <p:extLst>
      <p:ext uri="{BB962C8B-B14F-4D97-AF65-F5344CB8AC3E}">
        <p14:creationId xmlns:p14="http://schemas.microsoft.com/office/powerpoint/2010/main" val="2064954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28E80666-FB37-4B36-9149-507F3B0178E3}" type="datetimeFigureOut">
              <a:rPr lang="en-US" smtClean="0"/>
              <a:pPr/>
              <a:t>6/14/2017</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CF40B41D-FD10-4A38-B39B-626510BD49B7}" type="slidenum">
              <a:rPr lang="en-US" smtClean="0"/>
              <a:pP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3EA0B-BF44-BE40-8295-0F1A2868B676}"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5F259-78CA-B34D-81FF-470D311D0CD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23EA0B-BF44-BE40-8295-0F1A2868B676}"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9D95F259-78CA-B34D-81FF-470D311D0CD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723EA0B-BF44-BE40-8295-0F1A2868B676}"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95F259-78CA-B34D-81FF-470D311D0CDE}"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28E80666-FB37-4B36-9149-507F3B0178E3}" type="datetimeFigureOut">
              <a:rPr lang="en-US" smtClean="0"/>
              <a:pPr/>
              <a:t>6/14/2017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D7E63A33-8271-4DD0-9C48-789913D7C115}"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23EA0B-BF44-BE40-8295-0F1A2868B676}"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5F259-78CA-B34D-81FF-470D311D0CDE}"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23EA0B-BF44-BE40-8295-0F1A2868B676}" type="datetimeFigureOut">
              <a:rPr lang="en-US" smtClean="0"/>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95F259-78CA-B34D-81FF-470D311D0CDE}"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23EA0B-BF44-BE40-8295-0F1A2868B676}" type="datetimeFigureOut">
              <a:rPr lang="en-US" smtClean="0"/>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95F259-78CA-B34D-81FF-470D311D0CDE}"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723EA0B-BF44-BE40-8295-0F1A2868B676}" type="datetimeFigureOut">
              <a:rPr lang="en-US" smtClean="0"/>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95F259-78CA-B34D-81FF-470D311D0CD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3EA0B-BF44-BE40-8295-0F1A2868B676}"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754ED01-E2A0-4C1E-8E21-014B9904157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3EA0B-BF44-BE40-8295-0F1A2868B676}"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95F259-78CA-B34D-81FF-470D311D0CDE}"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A723EA0B-BF44-BE40-8295-0F1A2868B676}" type="datetimeFigureOut">
              <a:rPr lang="en-US" smtClean="0"/>
              <a:t>6/14/2017</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9D95F259-78CA-B34D-81FF-470D311D0CD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43768" y="2769326"/>
            <a:ext cx="1899265" cy="713137"/>
          </a:xfrm>
        </p:spPr>
        <p:txBody>
          <a:bodyPr>
            <a:normAutofit fontScale="92500" lnSpcReduction="10000"/>
          </a:bodyPr>
          <a:lstStyle/>
          <a:p>
            <a:pPr algn="ctr"/>
            <a:r>
              <a:rPr lang="en-US" sz="2400" dirty="0" smtClean="0">
                <a:solidFill>
                  <a:schemeClr val="tx1"/>
                </a:solidFill>
                <a:latin typeface="Arial" panose="020B0604020202020204" pitchFamily="34" charset="0"/>
                <a:cs typeface="Arial" panose="020B0604020202020204" pitchFamily="34" charset="0"/>
              </a:rPr>
              <a:t>Sponsored by:</a:t>
            </a:r>
          </a:p>
        </p:txBody>
      </p:sp>
      <p:sp>
        <p:nvSpPr>
          <p:cNvPr id="2" name="Title 1"/>
          <p:cNvSpPr>
            <a:spLocks noGrp="1"/>
          </p:cNvSpPr>
          <p:nvPr>
            <p:ph type="title"/>
          </p:nvPr>
        </p:nvSpPr>
        <p:spPr>
          <a:xfrm>
            <a:off x="211016" y="1360628"/>
            <a:ext cx="6646984" cy="1828800"/>
          </a:xfrm>
        </p:spPr>
        <p:txBody>
          <a:bodyPr/>
          <a:lstStyle/>
          <a:p>
            <a:pPr algn="ctr"/>
            <a:r>
              <a:rPr lang="en-US" sz="5400" dirty="0" smtClean="0">
                <a:latin typeface="Arial" panose="020B0604020202020204" pitchFamily="34" charset="0"/>
                <a:cs typeface="Arial" panose="020B0604020202020204" pitchFamily="34" charset="0"/>
              </a:rPr>
              <a:t>One Community Program (OCP)</a:t>
            </a:r>
            <a:endParaRPr lang="en-US" sz="5400" dirty="0">
              <a:latin typeface="Arial" panose="020B0604020202020204" pitchFamily="34" charset="0"/>
              <a:cs typeface="Arial" panose="020B0604020202020204" pitchFamily="34" charset="0"/>
            </a:endParaRPr>
          </a:p>
        </p:txBody>
      </p:sp>
      <p:sp>
        <p:nvSpPr>
          <p:cNvPr id="7" name="Subtitle 2"/>
          <p:cNvSpPr txBox="1">
            <a:spLocks/>
          </p:cNvSpPr>
          <p:nvPr/>
        </p:nvSpPr>
        <p:spPr>
          <a:xfrm>
            <a:off x="211016" y="3757995"/>
            <a:ext cx="6646984" cy="1828800"/>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rgbClr val="FFFFFF"/>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algn="ctr"/>
            <a:r>
              <a:rPr lang="en-US" sz="2800" dirty="0" smtClean="0">
                <a:solidFill>
                  <a:schemeClr val="bg1"/>
                </a:solidFill>
              </a:rPr>
              <a:t>Somali Women’s Health Workshop Series</a:t>
            </a:r>
          </a:p>
          <a:p>
            <a:pPr algn="ctr"/>
            <a:endParaRPr lang="en-US" sz="2400" dirty="0" smtClean="0">
              <a:solidFill>
                <a:schemeClr val="tx1"/>
              </a:solidFill>
            </a:endParaRPr>
          </a:p>
        </p:txBody>
      </p:sp>
      <p:pic>
        <p:nvPicPr>
          <p:cNvPr id="8" name="Picture 7"/>
          <p:cNvPicPr>
            <a:picLocks noChangeAspect="1"/>
          </p:cNvPicPr>
          <p:nvPr/>
        </p:nvPicPr>
        <p:blipFill>
          <a:blip r:embed="rId3"/>
          <a:stretch>
            <a:fillRect/>
          </a:stretch>
        </p:blipFill>
        <p:spPr>
          <a:xfrm>
            <a:off x="7043768" y="4813189"/>
            <a:ext cx="1906730" cy="759770"/>
          </a:xfrm>
          <a:prstGeom prst="rect">
            <a:avLst/>
          </a:prstGeom>
        </p:spPr>
      </p:pic>
      <p:grpSp>
        <p:nvGrpSpPr>
          <p:cNvPr id="14" name="Group 13"/>
          <p:cNvGrpSpPr/>
          <p:nvPr/>
        </p:nvGrpSpPr>
        <p:grpSpPr>
          <a:xfrm>
            <a:off x="7043768" y="5666053"/>
            <a:ext cx="1906730" cy="483326"/>
            <a:chOff x="9381736" y="3997234"/>
            <a:chExt cx="2542307" cy="483326"/>
          </a:xfrm>
        </p:grpSpPr>
        <p:sp>
          <p:nvSpPr>
            <p:cNvPr id="13" name="Rectangle 12"/>
            <p:cNvSpPr/>
            <p:nvPr/>
          </p:nvSpPr>
          <p:spPr>
            <a:xfrm>
              <a:off x="9381736" y="3997234"/>
              <a:ext cx="2542307" cy="4833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9381736" y="4094994"/>
              <a:ext cx="2484494" cy="385566"/>
            </a:xfrm>
            <a:prstGeom prst="rect">
              <a:avLst/>
            </a:prstGeom>
          </p:spPr>
        </p:pic>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767" y="6263430"/>
            <a:ext cx="1899266" cy="320251"/>
          </a:xfrm>
          <a:prstGeom prst="rect">
            <a:avLst/>
          </a:prstGeom>
        </p:spPr>
      </p:pic>
      <p:grpSp>
        <p:nvGrpSpPr>
          <p:cNvPr id="17" name="Group 16"/>
          <p:cNvGrpSpPr/>
          <p:nvPr/>
        </p:nvGrpSpPr>
        <p:grpSpPr>
          <a:xfrm>
            <a:off x="7191199" y="3599317"/>
            <a:ext cx="1596935" cy="1089548"/>
            <a:chOff x="9601200" y="3618411"/>
            <a:chExt cx="2129246" cy="1089548"/>
          </a:xfrm>
        </p:grpSpPr>
        <p:sp>
          <p:nvSpPr>
            <p:cNvPr id="16" name="Rectangle 15"/>
            <p:cNvSpPr/>
            <p:nvPr/>
          </p:nvSpPr>
          <p:spPr>
            <a:xfrm>
              <a:off x="9601200" y="3618411"/>
              <a:ext cx="2129246" cy="10895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2640" y="3729483"/>
              <a:ext cx="1920239" cy="902512"/>
            </a:xfrm>
            <a:prstGeom prst="rect">
              <a:avLst/>
            </a:prstGeom>
          </p:spPr>
        </p:pic>
      </p:grpSp>
    </p:spTree>
    <p:extLst>
      <p:ext uri="{BB962C8B-B14F-4D97-AF65-F5344CB8AC3E}">
        <p14:creationId xmlns:p14="http://schemas.microsoft.com/office/powerpoint/2010/main" val="3434030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25288" y="225474"/>
            <a:ext cx="7093481" cy="707886"/>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Preparing for your Doctor’s Visit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Visting the doct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6484" y="1447799"/>
            <a:ext cx="6471069" cy="3554059"/>
          </a:xfrm>
          <a:prstGeom prst="rect">
            <a:avLst/>
          </a:prstGeom>
        </p:spPr>
      </p:pic>
    </p:spTree>
    <p:extLst>
      <p:ext uri="{BB962C8B-B14F-4D97-AF65-F5344CB8AC3E}">
        <p14:creationId xmlns:p14="http://schemas.microsoft.com/office/powerpoint/2010/main" val="2740015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exagon 2"/>
          <p:cNvSpPr/>
          <p:nvPr/>
        </p:nvSpPr>
        <p:spPr>
          <a:xfrm>
            <a:off x="1171172" y="934067"/>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Cervical Cancer</a:t>
            </a:r>
            <a:endParaRPr lang="en-US" dirty="0"/>
          </a:p>
        </p:txBody>
      </p:sp>
      <p:sp>
        <p:nvSpPr>
          <p:cNvPr id="27" name="Hexagon 26"/>
          <p:cNvSpPr/>
          <p:nvPr/>
        </p:nvSpPr>
        <p:spPr>
          <a:xfrm>
            <a:off x="3177757" y="98325"/>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Breast Cancer</a:t>
            </a:r>
            <a:endParaRPr lang="en-US" dirty="0"/>
          </a:p>
        </p:txBody>
      </p:sp>
      <p:sp>
        <p:nvSpPr>
          <p:cNvPr id="28" name="Hexagon 27"/>
          <p:cNvSpPr/>
          <p:nvPr/>
        </p:nvSpPr>
        <p:spPr>
          <a:xfrm>
            <a:off x="5184342" y="934067"/>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High Blood Pressure</a:t>
            </a:r>
            <a:endParaRPr lang="en-US" dirty="0"/>
          </a:p>
        </p:txBody>
      </p:sp>
      <p:sp>
        <p:nvSpPr>
          <p:cNvPr id="29" name="Hexagon 28"/>
          <p:cNvSpPr/>
          <p:nvPr/>
        </p:nvSpPr>
        <p:spPr>
          <a:xfrm>
            <a:off x="5184342" y="2605551"/>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Diabetes</a:t>
            </a:r>
            <a:endParaRPr lang="en-US" dirty="0"/>
          </a:p>
        </p:txBody>
      </p:sp>
      <p:sp>
        <p:nvSpPr>
          <p:cNvPr id="30" name="Hexagon 29"/>
          <p:cNvSpPr/>
          <p:nvPr/>
        </p:nvSpPr>
        <p:spPr>
          <a:xfrm>
            <a:off x="5206179" y="4277035"/>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Osteoporosis</a:t>
            </a:r>
            <a:endParaRPr lang="en-US" dirty="0"/>
          </a:p>
        </p:txBody>
      </p:sp>
      <p:sp>
        <p:nvSpPr>
          <p:cNvPr id="31" name="Hexagon 30"/>
          <p:cNvSpPr/>
          <p:nvPr/>
        </p:nvSpPr>
        <p:spPr>
          <a:xfrm>
            <a:off x="1171172" y="4277035"/>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Depression</a:t>
            </a:r>
            <a:endParaRPr lang="en-US" dirty="0"/>
          </a:p>
        </p:txBody>
      </p:sp>
      <p:sp>
        <p:nvSpPr>
          <p:cNvPr id="32" name="Hexagon 31"/>
          <p:cNvSpPr/>
          <p:nvPr/>
        </p:nvSpPr>
        <p:spPr>
          <a:xfrm>
            <a:off x="1171172" y="2605551"/>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Domestic Violence</a:t>
            </a:r>
            <a:endParaRPr lang="en-US" dirty="0"/>
          </a:p>
        </p:txBody>
      </p:sp>
      <p:sp>
        <p:nvSpPr>
          <p:cNvPr id="33" name="Hexagon 32"/>
          <p:cNvSpPr/>
          <p:nvPr/>
        </p:nvSpPr>
        <p:spPr>
          <a:xfrm>
            <a:off x="3177757" y="5112777"/>
            <a:ext cx="2428568" cy="1671484"/>
          </a:xfrm>
          <a:prstGeom prst="hexagon">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Sexually Transmitted Infections</a:t>
            </a:r>
            <a:endParaRPr lang="en-US" dirty="0"/>
          </a:p>
        </p:txBody>
      </p:sp>
      <p:sp>
        <p:nvSpPr>
          <p:cNvPr id="34" name="Hexagon 33"/>
          <p:cNvSpPr/>
          <p:nvPr/>
        </p:nvSpPr>
        <p:spPr>
          <a:xfrm>
            <a:off x="3177757" y="3451128"/>
            <a:ext cx="2428568" cy="1671484"/>
          </a:xfrm>
          <a:prstGeom prst="hexagon">
            <a:avLst/>
          </a:prstGeom>
          <a:solidFill>
            <a:schemeClr val="tx1">
              <a:lumMod val="75000"/>
              <a:lumOff val="2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Recommended Tests</a:t>
            </a:r>
            <a:endParaRPr lang="en-US" dirty="0"/>
          </a:p>
        </p:txBody>
      </p:sp>
      <p:sp>
        <p:nvSpPr>
          <p:cNvPr id="35" name="Hexagon 34"/>
          <p:cNvSpPr/>
          <p:nvPr/>
        </p:nvSpPr>
        <p:spPr>
          <a:xfrm>
            <a:off x="3177757" y="1779644"/>
            <a:ext cx="2428568" cy="1671484"/>
          </a:xfrm>
          <a:prstGeom prst="hexagon">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Preventive</a:t>
            </a:r>
          </a:p>
          <a:p>
            <a:pPr algn="ctr"/>
            <a:r>
              <a:rPr lang="en-US" sz="2400" dirty="0" smtClean="0"/>
              <a:t>Healthcare</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1000" fill="hold"/>
                                        <p:tgtEl>
                                          <p:spTgt spid="34"/>
                                        </p:tgtEl>
                                        <p:attrNameLst>
                                          <p:attrName>ppt_w</p:attrName>
                                        </p:attrNameLst>
                                      </p:cBhvr>
                                      <p:tavLst>
                                        <p:tav tm="0">
                                          <p:val>
                                            <p:fltVal val="0"/>
                                          </p:val>
                                        </p:tav>
                                        <p:tav tm="100000">
                                          <p:val>
                                            <p:strVal val="#ppt_w"/>
                                          </p:val>
                                        </p:tav>
                                      </p:tavLst>
                                    </p:anim>
                                    <p:anim calcmode="lin" valueType="num">
                                      <p:cBhvr>
                                        <p:cTn id="15" dur="1000" fill="hold"/>
                                        <p:tgtEl>
                                          <p:spTgt spid="34"/>
                                        </p:tgtEl>
                                        <p:attrNameLst>
                                          <p:attrName>ppt_h</p:attrName>
                                        </p:attrNameLst>
                                      </p:cBhvr>
                                      <p:tavLst>
                                        <p:tav tm="0">
                                          <p:val>
                                            <p:fltVal val="0"/>
                                          </p:val>
                                        </p:tav>
                                        <p:tav tm="100000">
                                          <p:val>
                                            <p:strVal val="#ppt_h"/>
                                          </p:val>
                                        </p:tav>
                                      </p:tavLst>
                                    </p:anim>
                                    <p:anim calcmode="lin" valueType="num">
                                      <p:cBhvr>
                                        <p:cTn id="16" dur="1000" fill="hold"/>
                                        <p:tgtEl>
                                          <p:spTgt spid="34"/>
                                        </p:tgtEl>
                                        <p:attrNameLst>
                                          <p:attrName>style.rotation</p:attrName>
                                        </p:attrNameLst>
                                      </p:cBhvr>
                                      <p:tavLst>
                                        <p:tav tm="0">
                                          <p:val>
                                            <p:fltVal val="90"/>
                                          </p:val>
                                        </p:tav>
                                        <p:tav tm="100000">
                                          <p:val>
                                            <p:fltVal val="0"/>
                                          </p:val>
                                        </p:tav>
                                      </p:tavLst>
                                    </p:anim>
                                    <p:animEffect transition="in" filter="fade">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par>
                          <p:cTn id="26" fill="hold">
                            <p:stCondLst>
                              <p:cond delay="1000"/>
                            </p:stCondLst>
                            <p:childTnLst>
                              <p:par>
                                <p:cTn id="27" presetID="31"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par>
                          <p:cTn id="33" fill="hold">
                            <p:stCondLst>
                              <p:cond delay="2000"/>
                            </p:stCondLst>
                            <p:childTnLst>
                              <p:par>
                                <p:cTn id="34" presetID="31"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1000" fill="hold"/>
                                        <p:tgtEl>
                                          <p:spTgt spid="28"/>
                                        </p:tgtEl>
                                        <p:attrNameLst>
                                          <p:attrName>ppt_w</p:attrName>
                                        </p:attrNameLst>
                                      </p:cBhvr>
                                      <p:tavLst>
                                        <p:tav tm="0">
                                          <p:val>
                                            <p:fltVal val="0"/>
                                          </p:val>
                                        </p:tav>
                                        <p:tav tm="100000">
                                          <p:val>
                                            <p:strVal val="#ppt_w"/>
                                          </p:val>
                                        </p:tav>
                                      </p:tavLst>
                                    </p:anim>
                                    <p:anim calcmode="lin" valueType="num">
                                      <p:cBhvr>
                                        <p:cTn id="37" dur="1000" fill="hold"/>
                                        <p:tgtEl>
                                          <p:spTgt spid="28"/>
                                        </p:tgtEl>
                                        <p:attrNameLst>
                                          <p:attrName>ppt_h</p:attrName>
                                        </p:attrNameLst>
                                      </p:cBhvr>
                                      <p:tavLst>
                                        <p:tav tm="0">
                                          <p:val>
                                            <p:fltVal val="0"/>
                                          </p:val>
                                        </p:tav>
                                        <p:tav tm="100000">
                                          <p:val>
                                            <p:strVal val="#ppt_h"/>
                                          </p:val>
                                        </p:tav>
                                      </p:tavLst>
                                    </p:anim>
                                    <p:anim calcmode="lin" valueType="num">
                                      <p:cBhvr>
                                        <p:cTn id="38" dur="1000" fill="hold"/>
                                        <p:tgtEl>
                                          <p:spTgt spid="28"/>
                                        </p:tgtEl>
                                        <p:attrNameLst>
                                          <p:attrName>style.rotation</p:attrName>
                                        </p:attrNameLst>
                                      </p:cBhvr>
                                      <p:tavLst>
                                        <p:tav tm="0">
                                          <p:val>
                                            <p:fltVal val="90"/>
                                          </p:val>
                                        </p:tav>
                                        <p:tav tm="100000">
                                          <p:val>
                                            <p:fltVal val="0"/>
                                          </p:val>
                                        </p:tav>
                                      </p:tavLst>
                                    </p:anim>
                                    <p:animEffect transition="in" filter="fade">
                                      <p:cBhvr>
                                        <p:cTn id="39" dur="1000"/>
                                        <p:tgtEl>
                                          <p:spTgt spid="28"/>
                                        </p:tgtEl>
                                      </p:cBhvr>
                                    </p:animEffect>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1000" fill="hold"/>
                                        <p:tgtEl>
                                          <p:spTgt spid="29"/>
                                        </p:tgtEl>
                                        <p:attrNameLst>
                                          <p:attrName>ppt_w</p:attrName>
                                        </p:attrNameLst>
                                      </p:cBhvr>
                                      <p:tavLst>
                                        <p:tav tm="0">
                                          <p:val>
                                            <p:fltVal val="0"/>
                                          </p:val>
                                        </p:tav>
                                        <p:tav tm="100000">
                                          <p:val>
                                            <p:strVal val="#ppt_w"/>
                                          </p:val>
                                        </p:tav>
                                      </p:tavLst>
                                    </p:anim>
                                    <p:anim calcmode="lin" valueType="num">
                                      <p:cBhvr>
                                        <p:cTn id="44" dur="1000" fill="hold"/>
                                        <p:tgtEl>
                                          <p:spTgt spid="29"/>
                                        </p:tgtEl>
                                        <p:attrNameLst>
                                          <p:attrName>ppt_h</p:attrName>
                                        </p:attrNameLst>
                                      </p:cBhvr>
                                      <p:tavLst>
                                        <p:tav tm="0">
                                          <p:val>
                                            <p:fltVal val="0"/>
                                          </p:val>
                                        </p:tav>
                                        <p:tav tm="100000">
                                          <p:val>
                                            <p:strVal val="#ppt_h"/>
                                          </p:val>
                                        </p:tav>
                                      </p:tavLst>
                                    </p:anim>
                                    <p:anim calcmode="lin" valueType="num">
                                      <p:cBhvr>
                                        <p:cTn id="45" dur="1000" fill="hold"/>
                                        <p:tgtEl>
                                          <p:spTgt spid="29"/>
                                        </p:tgtEl>
                                        <p:attrNameLst>
                                          <p:attrName>style.rotation</p:attrName>
                                        </p:attrNameLst>
                                      </p:cBhvr>
                                      <p:tavLst>
                                        <p:tav tm="0">
                                          <p:val>
                                            <p:fltVal val="90"/>
                                          </p:val>
                                        </p:tav>
                                        <p:tav tm="100000">
                                          <p:val>
                                            <p:fltVal val="0"/>
                                          </p:val>
                                        </p:tav>
                                      </p:tavLst>
                                    </p:anim>
                                    <p:animEffect transition="in" filter="fade">
                                      <p:cBhvr>
                                        <p:cTn id="46" dur="1000"/>
                                        <p:tgtEl>
                                          <p:spTgt spid="29"/>
                                        </p:tgtEl>
                                      </p:cBhvr>
                                    </p:animEffect>
                                  </p:childTnLst>
                                </p:cTn>
                              </p:par>
                            </p:childTnLst>
                          </p:cTn>
                        </p:par>
                        <p:par>
                          <p:cTn id="47" fill="hold">
                            <p:stCondLst>
                              <p:cond delay="4000"/>
                            </p:stCondLst>
                            <p:childTnLst>
                              <p:par>
                                <p:cTn id="48" presetID="31"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1000" fill="hold"/>
                                        <p:tgtEl>
                                          <p:spTgt spid="30"/>
                                        </p:tgtEl>
                                        <p:attrNameLst>
                                          <p:attrName>ppt_w</p:attrName>
                                        </p:attrNameLst>
                                      </p:cBhvr>
                                      <p:tavLst>
                                        <p:tav tm="0">
                                          <p:val>
                                            <p:fltVal val="0"/>
                                          </p:val>
                                        </p:tav>
                                        <p:tav tm="100000">
                                          <p:val>
                                            <p:strVal val="#ppt_w"/>
                                          </p:val>
                                        </p:tav>
                                      </p:tavLst>
                                    </p:anim>
                                    <p:anim calcmode="lin" valueType="num">
                                      <p:cBhvr>
                                        <p:cTn id="51" dur="1000" fill="hold"/>
                                        <p:tgtEl>
                                          <p:spTgt spid="30"/>
                                        </p:tgtEl>
                                        <p:attrNameLst>
                                          <p:attrName>ppt_h</p:attrName>
                                        </p:attrNameLst>
                                      </p:cBhvr>
                                      <p:tavLst>
                                        <p:tav tm="0">
                                          <p:val>
                                            <p:fltVal val="0"/>
                                          </p:val>
                                        </p:tav>
                                        <p:tav tm="100000">
                                          <p:val>
                                            <p:strVal val="#ppt_h"/>
                                          </p:val>
                                        </p:tav>
                                      </p:tavLst>
                                    </p:anim>
                                    <p:anim calcmode="lin" valueType="num">
                                      <p:cBhvr>
                                        <p:cTn id="52" dur="1000" fill="hold"/>
                                        <p:tgtEl>
                                          <p:spTgt spid="30"/>
                                        </p:tgtEl>
                                        <p:attrNameLst>
                                          <p:attrName>style.rotation</p:attrName>
                                        </p:attrNameLst>
                                      </p:cBhvr>
                                      <p:tavLst>
                                        <p:tav tm="0">
                                          <p:val>
                                            <p:fltVal val="90"/>
                                          </p:val>
                                        </p:tav>
                                        <p:tav tm="100000">
                                          <p:val>
                                            <p:fltVal val="0"/>
                                          </p:val>
                                        </p:tav>
                                      </p:tavLst>
                                    </p:anim>
                                    <p:animEffect transition="in" filter="fade">
                                      <p:cBhvr>
                                        <p:cTn id="53" dur="1000"/>
                                        <p:tgtEl>
                                          <p:spTgt spid="30"/>
                                        </p:tgtEl>
                                      </p:cBhvr>
                                    </p:animEffect>
                                  </p:childTnLst>
                                </p:cTn>
                              </p:par>
                            </p:childTnLst>
                          </p:cTn>
                        </p:par>
                        <p:par>
                          <p:cTn id="54" fill="hold">
                            <p:stCondLst>
                              <p:cond delay="5000"/>
                            </p:stCondLst>
                            <p:childTnLst>
                              <p:par>
                                <p:cTn id="55" presetID="31" presetClass="entr" presetSubtype="0"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p:cTn id="57" dur="1000" fill="hold"/>
                                        <p:tgtEl>
                                          <p:spTgt spid="33"/>
                                        </p:tgtEl>
                                        <p:attrNameLst>
                                          <p:attrName>ppt_w</p:attrName>
                                        </p:attrNameLst>
                                      </p:cBhvr>
                                      <p:tavLst>
                                        <p:tav tm="0">
                                          <p:val>
                                            <p:fltVal val="0"/>
                                          </p:val>
                                        </p:tav>
                                        <p:tav tm="100000">
                                          <p:val>
                                            <p:strVal val="#ppt_w"/>
                                          </p:val>
                                        </p:tav>
                                      </p:tavLst>
                                    </p:anim>
                                    <p:anim calcmode="lin" valueType="num">
                                      <p:cBhvr>
                                        <p:cTn id="58" dur="1000" fill="hold"/>
                                        <p:tgtEl>
                                          <p:spTgt spid="33"/>
                                        </p:tgtEl>
                                        <p:attrNameLst>
                                          <p:attrName>ppt_h</p:attrName>
                                        </p:attrNameLst>
                                      </p:cBhvr>
                                      <p:tavLst>
                                        <p:tav tm="0">
                                          <p:val>
                                            <p:fltVal val="0"/>
                                          </p:val>
                                        </p:tav>
                                        <p:tav tm="100000">
                                          <p:val>
                                            <p:strVal val="#ppt_h"/>
                                          </p:val>
                                        </p:tav>
                                      </p:tavLst>
                                    </p:anim>
                                    <p:anim calcmode="lin" valueType="num">
                                      <p:cBhvr>
                                        <p:cTn id="59" dur="1000" fill="hold"/>
                                        <p:tgtEl>
                                          <p:spTgt spid="33"/>
                                        </p:tgtEl>
                                        <p:attrNameLst>
                                          <p:attrName>style.rotation</p:attrName>
                                        </p:attrNameLst>
                                      </p:cBhvr>
                                      <p:tavLst>
                                        <p:tav tm="0">
                                          <p:val>
                                            <p:fltVal val="90"/>
                                          </p:val>
                                        </p:tav>
                                        <p:tav tm="100000">
                                          <p:val>
                                            <p:fltVal val="0"/>
                                          </p:val>
                                        </p:tav>
                                      </p:tavLst>
                                    </p:anim>
                                    <p:animEffect transition="in" filter="fade">
                                      <p:cBhvr>
                                        <p:cTn id="60" dur="1000"/>
                                        <p:tgtEl>
                                          <p:spTgt spid="33"/>
                                        </p:tgtEl>
                                      </p:cBhvr>
                                    </p:animEffect>
                                  </p:childTnLst>
                                </p:cTn>
                              </p:par>
                            </p:childTnLst>
                          </p:cTn>
                        </p:par>
                        <p:par>
                          <p:cTn id="61" fill="hold">
                            <p:stCondLst>
                              <p:cond delay="6000"/>
                            </p:stCondLst>
                            <p:childTnLst>
                              <p:par>
                                <p:cTn id="62" presetID="31" presetClass="entr" presetSubtype="0"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p:cTn id="64" dur="1000" fill="hold"/>
                                        <p:tgtEl>
                                          <p:spTgt spid="31"/>
                                        </p:tgtEl>
                                        <p:attrNameLst>
                                          <p:attrName>ppt_w</p:attrName>
                                        </p:attrNameLst>
                                      </p:cBhvr>
                                      <p:tavLst>
                                        <p:tav tm="0">
                                          <p:val>
                                            <p:fltVal val="0"/>
                                          </p:val>
                                        </p:tav>
                                        <p:tav tm="100000">
                                          <p:val>
                                            <p:strVal val="#ppt_w"/>
                                          </p:val>
                                        </p:tav>
                                      </p:tavLst>
                                    </p:anim>
                                    <p:anim calcmode="lin" valueType="num">
                                      <p:cBhvr>
                                        <p:cTn id="65" dur="1000" fill="hold"/>
                                        <p:tgtEl>
                                          <p:spTgt spid="31"/>
                                        </p:tgtEl>
                                        <p:attrNameLst>
                                          <p:attrName>ppt_h</p:attrName>
                                        </p:attrNameLst>
                                      </p:cBhvr>
                                      <p:tavLst>
                                        <p:tav tm="0">
                                          <p:val>
                                            <p:fltVal val="0"/>
                                          </p:val>
                                        </p:tav>
                                        <p:tav tm="100000">
                                          <p:val>
                                            <p:strVal val="#ppt_h"/>
                                          </p:val>
                                        </p:tav>
                                      </p:tavLst>
                                    </p:anim>
                                    <p:anim calcmode="lin" valueType="num">
                                      <p:cBhvr>
                                        <p:cTn id="66" dur="1000" fill="hold"/>
                                        <p:tgtEl>
                                          <p:spTgt spid="31"/>
                                        </p:tgtEl>
                                        <p:attrNameLst>
                                          <p:attrName>style.rotation</p:attrName>
                                        </p:attrNameLst>
                                      </p:cBhvr>
                                      <p:tavLst>
                                        <p:tav tm="0">
                                          <p:val>
                                            <p:fltVal val="90"/>
                                          </p:val>
                                        </p:tav>
                                        <p:tav tm="100000">
                                          <p:val>
                                            <p:fltVal val="0"/>
                                          </p:val>
                                        </p:tav>
                                      </p:tavLst>
                                    </p:anim>
                                    <p:animEffect transition="in" filter="fade">
                                      <p:cBhvr>
                                        <p:cTn id="67" dur="1000"/>
                                        <p:tgtEl>
                                          <p:spTgt spid="31"/>
                                        </p:tgtEl>
                                      </p:cBhvr>
                                    </p:animEffect>
                                  </p:childTnLst>
                                </p:cTn>
                              </p:par>
                            </p:childTnLst>
                          </p:cTn>
                        </p:par>
                        <p:par>
                          <p:cTn id="68" fill="hold">
                            <p:stCondLst>
                              <p:cond delay="7000"/>
                            </p:stCondLst>
                            <p:childTnLst>
                              <p:par>
                                <p:cTn id="69" presetID="31" presetClass="entr" presetSubtype="0"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1000" fill="hold"/>
                                        <p:tgtEl>
                                          <p:spTgt spid="32"/>
                                        </p:tgtEl>
                                        <p:attrNameLst>
                                          <p:attrName>ppt_w</p:attrName>
                                        </p:attrNameLst>
                                      </p:cBhvr>
                                      <p:tavLst>
                                        <p:tav tm="0">
                                          <p:val>
                                            <p:fltVal val="0"/>
                                          </p:val>
                                        </p:tav>
                                        <p:tav tm="100000">
                                          <p:val>
                                            <p:strVal val="#ppt_w"/>
                                          </p:val>
                                        </p:tav>
                                      </p:tavLst>
                                    </p:anim>
                                    <p:anim calcmode="lin" valueType="num">
                                      <p:cBhvr>
                                        <p:cTn id="72" dur="1000" fill="hold"/>
                                        <p:tgtEl>
                                          <p:spTgt spid="32"/>
                                        </p:tgtEl>
                                        <p:attrNameLst>
                                          <p:attrName>ppt_h</p:attrName>
                                        </p:attrNameLst>
                                      </p:cBhvr>
                                      <p:tavLst>
                                        <p:tav tm="0">
                                          <p:val>
                                            <p:fltVal val="0"/>
                                          </p:val>
                                        </p:tav>
                                        <p:tav tm="100000">
                                          <p:val>
                                            <p:strVal val="#ppt_h"/>
                                          </p:val>
                                        </p:tav>
                                      </p:tavLst>
                                    </p:anim>
                                    <p:anim calcmode="lin" valueType="num">
                                      <p:cBhvr>
                                        <p:cTn id="73" dur="1000" fill="hold"/>
                                        <p:tgtEl>
                                          <p:spTgt spid="32"/>
                                        </p:tgtEl>
                                        <p:attrNameLst>
                                          <p:attrName>style.rotation</p:attrName>
                                        </p:attrNameLst>
                                      </p:cBhvr>
                                      <p:tavLst>
                                        <p:tav tm="0">
                                          <p:val>
                                            <p:fltVal val="90"/>
                                          </p:val>
                                        </p:tav>
                                        <p:tav tm="100000">
                                          <p:val>
                                            <p:fltVal val="0"/>
                                          </p:val>
                                        </p:tav>
                                      </p:tavLst>
                                    </p:anim>
                                    <p:animEffect transition="in" filter="fade">
                                      <p:cBhvr>
                                        <p:cTn id="7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ChangeAspect="1"/>
          </p:cNvPicPr>
          <p:nvPr/>
        </p:nvPicPr>
        <p:blipFill>
          <a:blip r:embed="rId3"/>
          <a:srcRect t="22326" b="22326"/>
          <a:stretch>
            <a:fillRect/>
          </a:stretch>
        </p:blipFill>
        <p:spPr>
          <a:xfrm>
            <a:off x="525593" y="4566956"/>
            <a:ext cx="3741878" cy="1961488"/>
          </a:xfrm>
          <a:prstGeom prst="rect">
            <a:avLst/>
          </a:prstGeom>
        </p:spPr>
      </p:pic>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Cervical Cancer</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 name="Rounded Rectangle 3"/>
          <p:cNvSpPr/>
          <p:nvPr/>
        </p:nvSpPr>
        <p:spPr>
          <a:xfrm>
            <a:off x="401933" y="2427745"/>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a pap test?</a:t>
            </a:r>
            <a:endParaRPr lang="en-US" dirty="0"/>
          </a:p>
        </p:txBody>
      </p:sp>
      <p:sp>
        <p:nvSpPr>
          <p:cNvPr id="11" name="Rounded Rectangle 10"/>
          <p:cNvSpPr/>
          <p:nvPr/>
        </p:nvSpPr>
        <p:spPr>
          <a:xfrm>
            <a:off x="401932" y="3146783"/>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Have you ever had a pap test?</a:t>
            </a:r>
            <a:endParaRPr lang="en-US" dirty="0"/>
          </a:p>
        </p:txBody>
      </p:sp>
      <p:sp>
        <p:nvSpPr>
          <p:cNvPr id="12" name="Rounded Rectangle 11"/>
          <p:cNvSpPr/>
          <p:nvPr/>
        </p:nvSpPr>
        <p:spPr>
          <a:xfrm>
            <a:off x="401935" y="3841822"/>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often should you get a pap test?</a:t>
            </a:r>
            <a:endParaRPr lang="en-US" dirty="0"/>
          </a:p>
        </p:txBody>
      </p:sp>
      <p:sp>
        <p:nvSpPr>
          <p:cNvPr id="14" name="Rounded Rectangle 13"/>
          <p:cNvSpPr/>
          <p:nvPr/>
        </p:nvSpPr>
        <p:spPr>
          <a:xfrm>
            <a:off x="401935" y="1757856"/>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cervical cancer?</a:t>
            </a:r>
            <a:endParaRPr lang="en-US" dirty="0"/>
          </a:p>
        </p:txBody>
      </p:sp>
      <p:sp>
        <p:nvSpPr>
          <p:cNvPr id="15" name="Rectangle 14"/>
          <p:cNvSpPr/>
          <p:nvPr/>
        </p:nvSpPr>
        <p:spPr>
          <a:xfrm>
            <a:off x="4596847" y="1757856"/>
            <a:ext cx="4139920" cy="138892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Age 21-29: Every 3 years</a:t>
            </a:r>
            <a:endParaRPr lang="en-US" sz="2400" dirty="0"/>
          </a:p>
        </p:txBody>
      </p:sp>
      <p:sp>
        <p:nvSpPr>
          <p:cNvPr id="16" name="Rectangle 15"/>
          <p:cNvSpPr/>
          <p:nvPr/>
        </p:nvSpPr>
        <p:spPr>
          <a:xfrm>
            <a:off x="4596847" y="3408615"/>
            <a:ext cx="4139920" cy="138892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Age 30-64: Every 5 years with an HPV test, or every 3 years</a:t>
            </a:r>
            <a:endParaRPr lang="en-US" sz="2400" dirty="0"/>
          </a:p>
        </p:txBody>
      </p:sp>
      <p:sp>
        <p:nvSpPr>
          <p:cNvPr id="17" name="Rectangle 16"/>
          <p:cNvSpPr/>
          <p:nvPr/>
        </p:nvSpPr>
        <p:spPr>
          <a:xfrm>
            <a:off x="4596847" y="5051026"/>
            <a:ext cx="4139920" cy="138892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Age 65+: Ask your doctor</a:t>
            </a:r>
            <a:endParaRPr lang="en-US" sz="2400" dirty="0"/>
          </a:p>
        </p:txBody>
      </p:sp>
    </p:spTree>
    <p:extLst>
      <p:ext uri="{BB962C8B-B14F-4D97-AF65-F5344CB8AC3E}">
        <p14:creationId xmlns:p14="http://schemas.microsoft.com/office/powerpoint/2010/main" val="308453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Breast Cancer</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 name="Rounded Rectangle 3"/>
          <p:cNvSpPr/>
          <p:nvPr/>
        </p:nvSpPr>
        <p:spPr>
          <a:xfrm>
            <a:off x="401933" y="2427745"/>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a mammogram?</a:t>
            </a:r>
            <a:endParaRPr lang="en-US" dirty="0"/>
          </a:p>
        </p:txBody>
      </p:sp>
      <p:sp>
        <p:nvSpPr>
          <p:cNvPr id="11" name="Rounded Rectangle 10"/>
          <p:cNvSpPr/>
          <p:nvPr/>
        </p:nvSpPr>
        <p:spPr>
          <a:xfrm>
            <a:off x="401932" y="3146783"/>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Have you ever had a mammogram?</a:t>
            </a:r>
            <a:endParaRPr lang="en-US" dirty="0"/>
          </a:p>
        </p:txBody>
      </p:sp>
      <p:sp>
        <p:nvSpPr>
          <p:cNvPr id="12" name="Rounded Rectangle 11"/>
          <p:cNvSpPr/>
          <p:nvPr/>
        </p:nvSpPr>
        <p:spPr>
          <a:xfrm>
            <a:off x="401935" y="3841822"/>
            <a:ext cx="3989195" cy="641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often should you get a mammogram?</a:t>
            </a:r>
            <a:endParaRPr lang="en-US" dirty="0"/>
          </a:p>
        </p:txBody>
      </p:sp>
      <p:sp>
        <p:nvSpPr>
          <p:cNvPr id="14" name="Rounded Rectangle 13"/>
          <p:cNvSpPr/>
          <p:nvPr/>
        </p:nvSpPr>
        <p:spPr>
          <a:xfrm>
            <a:off x="401935" y="1757856"/>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breast cancer?</a:t>
            </a:r>
            <a:endParaRPr lang="en-US" dirty="0"/>
          </a:p>
        </p:txBody>
      </p:sp>
      <p:sp>
        <p:nvSpPr>
          <p:cNvPr id="15" name="Rectangle 14"/>
          <p:cNvSpPr/>
          <p:nvPr/>
        </p:nvSpPr>
        <p:spPr>
          <a:xfrm>
            <a:off x="6843250" y="1973616"/>
            <a:ext cx="1966453" cy="21294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Age 50-74: Every 2 years</a:t>
            </a:r>
            <a:endParaRPr lang="en-US" sz="2400" dirty="0"/>
          </a:p>
        </p:txBody>
      </p:sp>
      <p:pic>
        <p:nvPicPr>
          <p:cNvPr id="13" name="Picture 12"/>
          <p:cNvPicPr>
            <a:picLocks noChangeAspect="1"/>
          </p:cNvPicPr>
          <p:nvPr/>
        </p:nvPicPr>
        <p:blipFill>
          <a:blip r:embed="rId3"/>
          <a:stretch>
            <a:fillRect/>
          </a:stretch>
        </p:blipFill>
        <p:spPr>
          <a:xfrm>
            <a:off x="4708461" y="1973616"/>
            <a:ext cx="1994597" cy="2129463"/>
          </a:xfrm>
          <a:prstGeom prst="rect">
            <a:avLst/>
          </a:prstGeom>
        </p:spPr>
      </p:pic>
      <p:sp>
        <p:nvSpPr>
          <p:cNvPr id="18" name="Rounded Rectangle 17"/>
          <p:cNvSpPr/>
          <p:nvPr/>
        </p:nvSpPr>
        <p:spPr>
          <a:xfrm>
            <a:off x="401935" y="4931338"/>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 are mammograms important?</a:t>
            </a:r>
            <a:endParaRPr lang="en-US" dirty="0"/>
          </a:p>
        </p:txBody>
      </p:sp>
      <p:sp>
        <p:nvSpPr>
          <p:cNvPr id="19" name="Rounded Rectangle 18"/>
          <p:cNvSpPr/>
          <p:nvPr/>
        </p:nvSpPr>
        <p:spPr>
          <a:xfrm>
            <a:off x="401930" y="5633400"/>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 mammograms work?</a:t>
            </a:r>
            <a:endParaRPr lang="en-US" dirty="0"/>
          </a:p>
        </p:txBody>
      </p:sp>
      <p:sp>
        <p:nvSpPr>
          <p:cNvPr id="20" name="Rectangle 19"/>
          <p:cNvSpPr/>
          <p:nvPr/>
        </p:nvSpPr>
        <p:spPr>
          <a:xfrm>
            <a:off x="4876797" y="4931338"/>
            <a:ext cx="3755926" cy="122457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t>Yes! Early detection of breast cancer saves about 200,000 lives annually!</a:t>
            </a:r>
          </a:p>
        </p:txBody>
      </p:sp>
    </p:spTree>
    <p:extLst>
      <p:ext uri="{BB962C8B-B14F-4D97-AF65-F5344CB8AC3E}">
        <p14:creationId xmlns:p14="http://schemas.microsoft.com/office/powerpoint/2010/main" val="116667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4" grpId="0" animBg="1"/>
      <p:bldP spid="15"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High Blood Pressure</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 name="Rounded Rectangle 3"/>
          <p:cNvSpPr/>
          <p:nvPr/>
        </p:nvSpPr>
        <p:spPr>
          <a:xfrm>
            <a:off x="401935" y="3494860"/>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Have you ever had your blood pressure checked?</a:t>
            </a:r>
            <a:endParaRPr lang="en-US" dirty="0"/>
          </a:p>
        </p:txBody>
      </p:sp>
      <p:sp>
        <p:nvSpPr>
          <p:cNvPr id="14" name="Rounded Rectangle 13"/>
          <p:cNvSpPr/>
          <p:nvPr/>
        </p:nvSpPr>
        <p:spPr>
          <a:xfrm>
            <a:off x="401935" y="1936822"/>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high blood pressure?</a:t>
            </a:r>
            <a:endParaRPr lang="en-US" dirty="0"/>
          </a:p>
        </p:txBody>
      </p:sp>
      <p:sp>
        <p:nvSpPr>
          <p:cNvPr id="15" name="Rectangle 14"/>
          <p:cNvSpPr/>
          <p:nvPr/>
        </p:nvSpPr>
        <p:spPr>
          <a:xfrm>
            <a:off x="489074" y="5254021"/>
            <a:ext cx="3814916" cy="10647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Whenever you see a doctor or medical professional</a:t>
            </a:r>
            <a:endParaRPr lang="en-US" sz="2400" dirty="0"/>
          </a:p>
        </p:txBody>
      </p:sp>
      <p:pic>
        <p:nvPicPr>
          <p:cNvPr id="16" name="Picture 15"/>
          <p:cNvPicPr>
            <a:picLocks noChangeAspect="1"/>
          </p:cNvPicPr>
          <p:nvPr/>
        </p:nvPicPr>
        <p:blipFill>
          <a:blip r:embed="rId3"/>
          <a:stretch>
            <a:fillRect/>
          </a:stretch>
        </p:blipFill>
        <p:spPr>
          <a:xfrm>
            <a:off x="4894616" y="2198079"/>
            <a:ext cx="3810000" cy="3810000"/>
          </a:xfrm>
          <a:prstGeom prst="rect">
            <a:avLst/>
          </a:prstGeom>
        </p:spPr>
      </p:pic>
      <p:sp>
        <p:nvSpPr>
          <p:cNvPr id="17" name="Rounded Rectangle 16"/>
          <p:cNvSpPr/>
          <p:nvPr/>
        </p:nvSpPr>
        <p:spPr>
          <a:xfrm>
            <a:off x="401935" y="4344217"/>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often should you have your blood pressure checked?</a:t>
            </a:r>
            <a:endParaRPr lang="en-US" dirty="0"/>
          </a:p>
        </p:txBody>
      </p:sp>
      <p:sp>
        <p:nvSpPr>
          <p:cNvPr id="21" name="Rounded Rectangle 20"/>
          <p:cNvSpPr/>
          <p:nvPr/>
        </p:nvSpPr>
        <p:spPr>
          <a:xfrm>
            <a:off x="401935" y="2644056"/>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factors increase your chances for high blood pressure?</a:t>
            </a:r>
            <a:endParaRPr lang="en-US" dirty="0"/>
          </a:p>
        </p:txBody>
      </p:sp>
    </p:spTree>
    <p:extLst>
      <p:ext uri="{BB962C8B-B14F-4D97-AF65-F5344CB8AC3E}">
        <p14:creationId xmlns:p14="http://schemas.microsoft.com/office/powerpoint/2010/main" val="105609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7"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Diabetes</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401935" y="2028601"/>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diabetes?</a:t>
            </a:r>
            <a:endParaRPr lang="en-US" dirty="0"/>
          </a:p>
        </p:txBody>
      </p:sp>
      <p:sp>
        <p:nvSpPr>
          <p:cNvPr id="15" name="Rectangle 14"/>
          <p:cNvSpPr/>
          <p:nvPr/>
        </p:nvSpPr>
        <p:spPr>
          <a:xfrm>
            <a:off x="4884532" y="1761721"/>
            <a:ext cx="3814916" cy="10647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Somali immigrants are developing diabetes</a:t>
            </a:r>
            <a:endParaRPr lang="en-US" sz="2400" dirty="0"/>
          </a:p>
        </p:txBody>
      </p:sp>
      <p:sp>
        <p:nvSpPr>
          <p:cNvPr id="21" name="Rounded Rectangle 20"/>
          <p:cNvSpPr/>
          <p:nvPr/>
        </p:nvSpPr>
        <p:spPr>
          <a:xfrm>
            <a:off x="2602249" y="3254283"/>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factors increase your risk for diabetes?</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12" y="4694001"/>
            <a:ext cx="1884555" cy="146618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709" y="4305118"/>
            <a:ext cx="1352268" cy="1354148"/>
          </a:xfrm>
          <a:prstGeom prst="rect">
            <a:avLst/>
          </a:prstGeom>
        </p:spPr>
      </p:pic>
      <p:pic>
        <p:nvPicPr>
          <p:cNvPr id="2" name="Picture 1"/>
          <p:cNvPicPr>
            <a:picLocks noChangeAspect="1"/>
          </p:cNvPicPr>
          <p:nvPr/>
        </p:nvPicPr>
        <p:blipFill>
          <a:blip r:embed="rId5"/>
          <a:stretch>
            <a:fillRect/>
          </a:stretch>
        </p:blipFill>
        <p:spPr>
          <a:xfrm>
            <a:off x="1159820" y="4305118"/>
            <a:ext cx="2473423" cy="1855067"/>
          </a:xfrm>
          <a:prstGeom prst="rect">
            <a:avLst/>
          </a:prstGeom>
        </p:spPr>
      </p:pic>
    </p:spTree>
    <p:extLst>
      <p:ext uri="{BB962C8B-B14F-4D97-AF65-F5344CB8AC3E}">
        <p14:creationId xmlns:p14="http://schemas.microsoft.com/office/powerpoint/2010/main" val="91095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Osteoporosis</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 name="Rounded Rectangle 3"/>
          <p:cNvSpPr/>
          <p:nvPr/>
        </p:nvSpPr>
        <p:spPr>
          <a:xfrm>
            <a:off x="401935" y="3494860"/>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Have you ever had your bone density checked?</a:t>
            </a:r>
            <a:endParaRPr lang="en-US" dirty="0"/>
          </a:p>
        </p:txBody>
      </p:sp>
      <p:sp>
        <p:nvSpPr>
          <p:cNvPr id="14" name="Rounded Rectangle 13"/>
          <p:cNvSpPr/>
          <p:nvPr/>
        </p:nvSpPr>
        <p:spPr>
          <a:xfrm>
            <a:off x="401935" y="1936822"/>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osteoporosis?</a:t>
            </a:r>
            <a:endParaRPr lang="en-US" dirty="0"/>
          </a:p>
        </p:txBody>
      </p:sp>
      <p:sp>
        <p:nvSpPr>
          <p:cNvPr id="15" name="Rectangle 14"/>
          <p:cNvSpPr/>
          <p:nvPr/>
        </p:nvSpPr>
        <p:spPr>
          <a:xfrm>
            <a:off x="489074" y="5254021"/>
            <a:ext cx="3814916" cy="10647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When you are 65 or older</a:t>
            </a:r>
            <a:endParaRPr lang="en-US" sz="2400" dirty="0"/>
          </a:p>
        </p:txBody>
      </p:sp>
      <p:sp>
        <p:nvSpPr>
          <p:cNvPr id="17" name="Rounded Rectangle 16"/>
          <p:cNvSpPr/>
          <p:nvPr/>
        </p:nvSpPr>
        <p:spPr>
          <a:xfrm>
            <a:off x="401935" y="4344217"/>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When should you have bone density checked?</a:t>
            </a:r>
            <a:endParaRPr lang="en-US" dirty="0"/>
          </a:p>
        </p:txBody>
      </p:sp>
      <p:sp>
        <p:nvSpPr>
          <p:cNvPr id="21" name="Rounded Rectangle 20"/>
          <p:cNvSpPr/>
          <p:nvPr/>
        </p:nvSpPr>
        <p:spPr>
          <a:xfrm>
            <a:off x="401935" y="2644056"/>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factors increase your chances for osteoporosis?</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321" y="1814283"/>
            <a:ext cx="3494314" cy="4659085"/>
          </a:xfrm>
          <a:prstGeom prst="rect">
            <a:avLst/>
          </a:prstGeom>
        </p:spPr>
      </p:pic>
    </p:spTree>
    <p:extLst>
      <p:ext uri="{BB962C8B-B14F-4D97-AF65-F5344CB8AC3E}">
        <p14:creationId xmlns:p14="http://schemas.microsoft.com/office/powerpoint/2010/main" val="3442000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7"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Sexually Transmitted Infections</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401935" y="2083402"/>
            <a:ext cx="3989195" cy="675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sexually transmitted infections?</a:t>
            </a:r>
            <a:endParaRPr lang="en-US" dirty="0"/>
          </a:p>
        </p:txBody>
      </p:sp>
      <p:sp>
        <p:nvSpPr>
          <p:cNvPr id="15" name="Rectangle 14"/>
          <p:cNvSpPr/>
          <p:nvPr/>
        </p:nvSpPr>
        <p:spPr>
          <a:xfrm>
            <a:off x="4870574" y="4412930"/>
            <a:ext cx="3814916" cy="164497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Talk with your medical professional </a:t>
            </a:r>
            <a:endParaRPr lang="en-US" sz="2400" dirty="0"/>
          </a:p>
        </p:txBody>
      </p:sp>
      <p:sp>
        <p:nvSpPr>
          <p:cNvPr id="17" name="Rounded Rectangle 16"/>
          <p:cNvSpPr/>
          <p:nvPr/>
        </p:nvSpPr>
        <p:spPr>
          <a:xfrm>
            <a:off x="401934" y="4967697"/>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When should you be tested for sexually transmitted infections?</a:t>
            </a:r>
            <a:endParaRPr lang="en-US" dirty="0"/>
          </a:p>
        </p:txBody>
      </p:sp>
      <p:sp>
        <p:nvSpPr>
          <p:cNvPr id="21" name="Rounded Rectangle 20"/>
          <p:cNvSpPr/>
          <p:nvPr/>
        </p:nvSpPr>
        <p:spPr>
          <a:xfrm>
            <a:off x="401935" y="2993774"/>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 sexually transmitted infections treatable?</a:t>
            </a:r>
            <a:endParaRPr lang="en-US" dirty="0"/>
          </a:p>
        </p:txBody>
      </p:sp>
      <p:sp>
        <p:nvSpPr>
          <p:cNvPr id="11" name="Rectangle 10"/>
          <p:cNvSpPr/>
          <p:nvPr/>
        </p:nvSpPr>
        <p:spPr>
          <a:xfrm>
            <a:off x="4870574" y="1936821"/>
            <a:ext cx="3814916" cy="187317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t>Some can be cured, others can be medically managed</a:t>
            </a:r>
            <a:endParaRPr lang="en-US" sz="2400" dirty="0"/>
          </a:p>
        </p:txBody>
      </p:sp>
    </p:spTree>
    <p:extLst>
      <p:ext uri="{BB962C8B-B14F-4D97-AF65-F5344CB8AC3E}">
        <p14:creationId xmlns:p14="http://schemas.microsoft.com/office/powerpoint/2010/main" val="283698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1"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Depression</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401935" y="1936822"/>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depression?</a:t>
            </a:r>
            <a:endParaRPr lang="en-US" dirty="0"/>
          </a:p>
        </p:txBody>
      </p:sp>
      <p:sp>
        <p:nvSpPr>
          <p:cNvPr id="15" name="Rectangle 14"/>
          <p:cNvSpPr/>
          <p:nvPr/>
        </p:nvSpPr>
        <p:spPr>
          <a:xfrm>
            <a:off x="489074" y="5526433"/>
            <a:ext cx="3814916" cy="6399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Talk therapy and medication</a:t>
            </a:r>
            <a:endParaRPr lang="en-US" sz="2000" dirty="0"/>
          </a:p>
        </p:txBody>
      </p:sp>
      <p:sp>
        <p:nvSpPr>
          <p:cNvPr id="17" name="Rounded Rectangle 16"/>
          <p:cNvSpPr/>
          <p:nvPr/>
        </p:nvSpPr>
        <p:spPr>
          <a:xfrm>
            <a:off x="401935" y="4547103"/>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How is depression treated?</a:t>
            </a:r>
            <a:endParaRPr lang="en-US" dirty="0"/>
          </a:p>
        </p:txBody>
      </p:sp>
      <p:sp>
        <p:nvSpPr>
          <p:cNvPr id="21" name="Rounded Rectangle 20"/>
          <p:cNvSpPr/>
          <p:nvPr/>
        </p:nvSpPr>
        <p:spPr>
          <a:xfrm>
            <a:off x="401935" y="2742307"/>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the symptoms of depression?</a:t>
            </a:r>
            <a:endParaRPr lang="en-US" dirty="0"/>
          </a:p>
        </p:txBody>
      </p:sp>
      <p:pic>
        <p:nvPicPr>
          <p:cNvPr id="9" name="Content Placeholder 6"/>
          <p:cNvPicPr>
            <a:picLocks noGrp="1" noChangeAspect="1"/>
          </p:cNvPicPr>
          <p:nvPr>
            <p:ph sz="half" idx="4294967295"/>
          </p:nvPr>
        </p:nvPicPr>
        <p:blipFill>
          <a:blip r:embed="rId3"/>
          <a:srcRect t="4564" b="4564"/>
          <a:stretch>
            <a:fillRect/>
          </a:stretch>
        </p:blipFill>
        <p:spPr>
          <a:xfrm>
            <a:off x="4863547" y="2350835"/>
            <a:ext cx="3758679" cy="3430810"/>
          </a:xfrm>
          <a:prstGeom prst="rect">
            <a:avLst/>
          </a:prstGeom>
        </p:spPr>
      </p:pic>
      <p:sp>
        <p:nvSpPr>
          <p:cNvPr id="38" name="Rounded Rectangle 37"/>
          <p:cNvSpPr/>
          <p:nvPr/>
        </p:nvSpPr>
        <p:spPr>
          <a:xfrm>
            <a:off x="401935" y="3634589"/>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the risk factors for depression?</a:t>
            </a:r>
            <a:endParaRPr lang="en-US" dirty="0"/>
          </a:p>
        </p:txBody>
      </p:sp>
    </p:spTree>
    <p:extLst>
      <p:ext uri="{BB962C8B-B14F-4D97-AF65-F5344CB8AC3E}">
        <p14:creationId xmlns:p14="http://schemas.microsoft.com/office/powerpoint/2010/main" val="222751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1"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Domestic Violence</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401935" y="1964317"/>
            <a:ext cx="3989195" cy="522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is domestic violence?</a:t>
            </a:r>
            <a:endParaRPr lang="en-US" dirty="0"/>
          </a:p>
        </p:txBody>
      </p:sp>
      <p:sp>
        <p:nvSpPr>
          <p:cNvPr id="15" name="Rectangle 14"/>
          <p:cNvSpPr/>
          <p:nvPr/>
        </p:nvSpPr>
        <p:spPr>
          <a:xfrm>
            <a:off x="489074" y="5419153"/>
            <a:ext cx="3814916" cy="100771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National Domestic Violence Hotline</a:t>
            </a:r>
          </a:p>
          <a:p>
            <a:pPr algn="ctr"/>
            <a:r>
              <a:rPr lang="en-US" sz="2000" dirty="0" smtClean="0"/>
              <a:t>1-800-799-7233</a:t>
            </a:r>
            <a:endParaRPr lang="en-US" sz="2000" dirty="0"/>
          </a:p>
        </p:txBody>
      </p:sp>
      <p:sp>
        <p:nvSpPr>
          <p:cNvPr id="17" name="Rounded Rectangle 16"/>
          <p:cNvSpPr/>
          <p:nvPr/>
        </p:nvSpPr>
        <p:spPr>
          <a:xfrm>
            <a:off x="401935" y="4526871"/>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 can you contact to get help?</a:t>
            </a:r>
            <a:endParaRPr lang="en-US" dirty="0"/>
          </a:p>
        </p:txBody>
      </p:sp>
      <p:sp>
        <p:nvSpPr>
          <p:cNvPr id="21" name="Rounded Rectangle 20"/>
          <p:cNvSpPr/>
          <p:nvPr/>
        </p:nvSpPr>
        <p:spPr>
          <a:xfrm>
            <a:off x="401935" y="2742307"/>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Who is a victim of domestic violence?</a:t>
            </a:r>
            <a:endParaRPr lang="en-US" dirty="0"/>
          </a:p>
        </p:txBody>
      </p:sp>
      <p:sp>
        <p:nvSpPr>
          <p:cNvPr id="38" name="Rounded Rectangle 37"/>
          <p:cNvSpPr/>
          <p:nvPr/>
        </p:nvSpPr>
        <p:spPr>
          <a:xfrm>
            <a:off x="401935" y="3634589"/>
            <a:ext cx="3989195" cy="63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What are the effects of domestic violence?</a:t>
            </a:r>
            <a:endParaRPr lang="en-US" dirty="0"/>
          </a:p>
        </p:txBody>
      </p:sp>
      <p:pic>
        <p:nvPicPr>
          <p:cNvPr id="3" name="Picture 2"/>
          <p:cNvPicPr>
            <a:picLocks noChangeAspect="1"/>
          </p:cNvPicPr>
          <p:nvPr/>
        </p:nvPicPr>
        <p:blipFill>
          <a:blip r:embed="rId3"/>
          <a:stretch>
            <a:fillRect/>
          </a:stretch>
        </p:blipFill>
        <p:spPr>
          <a:xfrm>
            <a:off x="4743450" y="2162981"/>
            <a:ext cx="4032631" cy="3906611"/>
          </a:xfrm>
          <a:prstGeom prst="rect">
            <a:avLst/>
          </a:prstGeom>
        </p:spPr>
      </p:pic>
    </p:spTree>
    <p:extLst>
      <p:ext uri="{BB962C8B-B14F-4D97-AF65-F5344CB8AC3E}">
        <p14:creationId xmlns:p14="http://schemas.microsoft.com/office/powerpoint/2010/main" val="4229950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1"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Module 2 Session 2</a:t>
            </a:r>
            <a:endParaRPr lang="en-US" dirty="0"/>
          </a:p>
        </p:txBody>
      </p:sp>
      <p:sp>
        <p:nvSpPr>
          <p:cNvPr id="2" name="Title 1"/>
          <p:cNvSpPr>
            <a:spLocks noGrp="1"/>
          </p:cNvSpPr>
          <p:nvPr>
            <p:ph type="title"/>
          </p:nvPr>
        </p:nvSpPr>
        <p:spPr/>
        <p:txBody>
          <a:bodyPr>
            <a:normAutofit/>
          </a:bodyPr>
          <a:lstStyle/>
          <a:p>
            <a:r>
              <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Preventive Healthcare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Faduma’s</a:t>
            </a: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4023104" y="1311963"/>
            <a:ext cx="4691270" cy="51608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dirty="0" err="1" smtClean="0">
                <a:latin typeface="Arial" panose="020B0604020202020204" pitchFamily="34" charset="0"/>
                <a:cs typeface="Arial" panose="020B0604020202020204" pitchFamily="34" charset="0"/>
              </a:rPr>
              <a:t>Faduma</a:t>
            </a:r>
            <a:r>
              <a:rPr lang="en-US" sz="2100" dirty="0" smtClean="0">
                <a:latin typeface="Arial" panose="020B0604020202020204" pitchFamily="34" charset="0"/>
                <a:cs typeface="Arial" panose="020B0604020202020204" pitchFamily="34" charset="0"/>
              </a:rPr>
              <a:t> noticed </a:t>
            </a:r>
            <a:r>
              <a:rPr lang="en-US" sz="2100" dirty="0">
                <a:latin typeface="Arial" panose="020B0604020202020204" pitchFamily="34" charset="0"/>
                <a:cs typeface="Arial" panose="020B0604020202020204" pitchFamily="34" charset="0"/>
              </a:rPr>
              <a:t>that </a:t>
            </a:r>
            <a:r>
              <a:rPr lang="en-US" sz="2100" dirty="0" smtClean="0">
                <a:latin typeface="Arial" panose="020B0604020202020204" pitchFamily="34" charset="0"/>
                <a:cs typeface="Arial" panose="020B0604020202020204" pitchFamily="34" charset="0"/>
              </a:rPr>
              <a:t>she had </a:t>
            </a:r>
            <a:r>
              <a:rPr lang="en-US" sz="2100" dirty="0">
                <a:latin typeface="Arial" panose="020B0604020202020204" pitchFamily="34" charset="0"/>
                <a:cs typeface="Arial" panose="020B0604020202020204" pitchFamily="34" charset="0"/>
              </a:rPr>
              <a:t>intense pain during and after urination. </a:t>
            </a:r>
            <a:r>
              <a:rPr lang="en-US" sz="2100" dirty="0" smtClean="0">
                <a:latin typeface="Arial" panose="020B0604020202020204" pitchFamily="34" charset="0"/>
                <a:cs typeface="Arial" panose="020B0604020202020204" pitchFamily="34" charset="0"/>
              </a:rPr>
              <a:t>She has </a:t>
            </a:r>
            <a:r>
              <a:rPr lang="en-US" sz="2100" dirty="0">
                <a:latin typeface="Arial" panose="020B0604020202020204" pitchFamily="34" charset="0"/>
                <a:cs typeface="Arial" panose="020B0604020202020204" pitchFamily="34" charset="0"/>
              </a:rPr>
              <a:t>lower back pain and an increased urge to urinate, but when </a:t>
            </a:r>
            <a:r>
              <a:rPr lang="en-US" sz="2100" dirty="0" smtClean="0">
                <a:latin typeface="Arial" panose="020B0604020202020204" pitchFamily="34" charset="0"/>
                <a:cs typeface="Arial" panose="020B0604020202020204" pitchFamily="34" charset="0"/>
              </a:rPr>
              <a:t>she uses </a:t>
            </a:r>
            <a:r>
              <a:rPr lang="en-US" sz="2100" dirty="0">
                <a:latin typeface="Arial" panose="020B0604020202020204" pitchFamily="34" charset="0"/>
                <a:cs typeface="Arial" panose="020B0604020202020204" pitchFamily="34" charset="0"/>
              </a:rPr>
              <a:t>the bathroom only a few drops of urine come out and </a:t>
            </a:r>
            <a:r>
              <a:rPr lang="en-US" sz="2100" dirty="0" smtClean="0">
                <a:latin typeface="Arial" panose="020B0604020202020204" pitchFamily="34" charset="0"/>
                <a:cs typeface="Arial" panose="020B0604020202020204" pitchFamily="34" charset="0"/>
              </a:rPr>
              <a:t>she feels </a:t>
            </a:r>
            <a:r>
              <a:rPr lang="en-US" sz="2100" dirty="0">
                <a:latin typeface="Arial" panose="020B0604020202020204" pitchFamily="34" charset="0"/>
                <a:cs typeface="Arial" panose="020B0604020202020204" pitchFamily="34" charset="0"/>
              </a:rPr>
              <a:t>sharp pains</a:t>
            </a:r>
            <a:r>
              <a:rPr lang="en-US" sz="2100" dirty="0" smtClean="0">
                <a:latin typeface="Arial" panose="020B0604020202020204" pitchFamily="34" charset="0"/>
                <a:cs typeface="Arial" panose="020B0604020202020204" pitchFamily="34" charset="0"/>
              </a:rPr>
              <a:t>. </a:t>
            </a:r>
          </a:p>
          <a:p>
            <a:pPr algn="just"/>
            <a:endParaRPr lang="en-US" sz="2100" dirty="0">
              <a:latin typeface="Arial" panose="020B0604020202020204" pitchFamily="34" charset="0"/>
              <a:cs typeface="Arial" panose="020B0604020202020204" pitchFamily="34" charset="0"/>
            </a:endParaRPr>
          </a:p>
          <a:p>
            <a:pPr algn="just"/>
            <a:r>
              <a:rPr lang="en-US" sz="2100" dirty="0" smtClean="0">
                <a:latin typeface="Arial" panose="020B0604020202020204" pitchFamily="34" charset="0"/>
                <a:cs typeface="Arial" panose="020B0604020202020204" pitchFamily="34" charset="0"/>
              </a:rPr>
              <a:t>She consults her </a:t>
            </a:r>
            <a:r>
              <a:rPr lang="en-US" sz="2100" dirty="0">
                <a:latin typeface="Arial" panose="020B0604020202020204" pitchFamily="34" charset="0"/>
                <a:cs typeface="Arial" panose="020B0604020202020204" pitchFamily="34" charset="0"/>
              </a:rPr>
              <a:t>friends. One tells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to drink cranberry juice and eat pineapples, so </a:t>
            </a:r>
            <a:r>
              <a:rPr lang="en-US" sz="2100" dirty="0" smtClean="0">
                <a:latin typeface="Arial" panose="020B0604020202020204" pitchFamily="34" charset="0"/>
                <a:cs typeface="Arial" panose="020B0604020202020204" pitchFamily="34" charset="0"/>
              </a:rPr>
              <a:t>she does. Her </a:t>
            </a:r>
            <a:r>
              <a:rPr lang="en-US" sz="2100" dirty="0">
                <a:latin typeface="Arial" panose="020B0604020202020204" pitchFamily="34" charset="0"/>
                <a:cs typeface="Arial" panose="020B0604020202020204" pitchFamily="34" charset="0"/>
              </a:rPr>
              <a:t>symptoms get worse. Then another friend recommends that </a:t>
            </a: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take some </a:t>
            </a:r>
            <a:r>
              <a:rPr lang="en-US" sz="2100" dirty="0" smtClean="0">
                <a:latin typeface="Arial" panose="020B0604020202020204" pitchFamily="34" charset="0"/>
                <a:cs typeface="Arial" panose="020B0604020202020204" pitchFamily="34" charset="0"/>
              </a:rPr>
              <a:t>herbs. </a:t>
            </a:r>
            <a:r>
              <a:rPr lang="en-US" sz="2100" dirty="0" err="1" smtClean="0">
                <a:latin typeface="Arial" panose="020B0604020202020204" pitchFamily="34" charset="0"/>
                <a:cs typeface="Arial" panose="020B0604020202020204" pitchFamily="34" charset="0"/>
              </a:rPr>
              <a:t>Faduma</a:t>
            </a:r>
            <a:r>
              <a:rPr lang="en-US" sz="2100" dirty="0" smtClean="0">
                <a:latin typeface="Arial" panose="020B0604020202020204" pitchFamily="34" charset="0"/>
                <a:cs typeface="Arial" panose="020B0604020202020204" pitchFamily="34" charset="0"/>
              </a:rPr>
              <a:t> takes </a:t>
            </a:r>
            <a:r>
              <a:rPr lang="en-US" sz="2100" dirty="0">
                <a:latin typeface="Arial" panose="020B0604020202020204" pitchFamily="34" charset="0"/>
                <a:cs typeface="Arial" panose="020B0604020202020204" pitchFamily="34" charset="0"/>
              </a:rPr>
              <a:t>it for five </a:t>
            </a:r>
            <a:r>
              <a:rPr lang="en-US" sz="2100" dirty="0" smtClean="0">
                <a:latin typeface="Arial" panose="020B0604020202020204" pitchFamily="34" charset="0"/>
                <a:cs typeface="Arial" panose="020B0604020202020204" pitchFamily="34" charset="0"/>
              </a:rPr>
              <a:t>days </a:t>
            </a:r>
            <a:r>
              <a:rPr lang="en-US" sz="2100" dirty="0">
                <a:latin typeface="Arial" panose="020B0604020202020204" pitchFamily="34" charset="0"/>
                <a:cs typeface="Arial" panose="020B0604020202020204" pitchFamily="34" charset="0"/>
              </a:rPr>
              <a:t>and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health does not improve</a:t>
            </a:r>
            <a:r>
              <a:rPr lang="en-US" sz="2200" dirty="0">
                <a:latin typeface="Arial" panose="020B0604020202020204" pitchFamily="34" charset="0"/>
                <a:cs typeface="Arial" panose="020B0604020202020204" pitchFamily="34" charset="0"/>
              </a:rPr>
              <a:t>. </a:t>
            </a:r>
            <a:endParaRPr lang="en-US"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62" y="1311964"/>
            <a:ext cx="3437229" cy="516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1304" y="307632"/>
            <a:ext cx="8481392" cy="8718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Faduma’s </a:t>
            </a:r>
            <a:r>
              <a:rPr lang="en-US" sz="36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Story</a:t>
            </a:r>
            <a:endPar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Rectangle 4"/>
          <p:cNvSpPr/>
          <p:nvPr/>
        </p:nvSpPr>
        <p:spPr>
          <a:xfrm>
            <a:off x="331304" y="1311966"/>
            <a:ext cx="4969566" cy="5285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just">
              <a:buNone/>
            </a:pPr>
            <a:r>
              <a:rPr lang="en-US" sz="2100" dirty="0">
                <a:latin typeface="Arial" panose="020B0604020202020204" pitchFamily="34" charset="0"/>
                <a:cs typeface="Arial" panose="020B0604020202020204" pitchFamily="34" charset="0"/>
              </a:rPr>
              <a:t>In fact, </a:t>
            </a:r>
            <a:r>
              <a:rPr lang="en-US" sz="2100" dirty="0" err="1" smtClean="0">
                <a:latin typeface="Arial" panose="020B0604020202020204" pitchFamily="34" charset="0"/>
                <a:cs typeface="Arial" panose="020B0604020202020204" pitchFamily="34" charset="0"/>
              </a:rPr>
              <a:t>Faduma</a:t>
            </a:r>
            <a:r>
              <a:rPr lang="en-US" sz="2100" dirty="0" smtClean="0">
                <a:latin typeface="Arial" panose="020B0604020202020204" pitchFamily="34" charset="0"/>
                <a:cs typeface="Arial" panose="020B0604020202020204" pitchFamily="34" charset="0"/>
              </a:rPr>
              <a:t> is </a:t>
            </a:r>
            <a:r>
              <a:rPr lang="en-US" sz="2100" dirty="0">
                <a:latin typeface="Arial" panose="020B0604020202020204" pitchFamily="34" charset="0"/>
                <a:cs typeface="Arial" panose="020B0604020202020204" pitchFamily="34" charset="0"/>
              </a:rPr>
              <a:t>in more pain than ever before to the point </a:t>
            </a: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can’t bear the thought of urination.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favorite cousin gives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a hot pack to help relieve the pain, so </a:t>
            </a:r>
            <a:r>
              <a:rPr lang="en-US" sz="2100" dirty="0" smtClean="0">
                <a:latin typeface="Arial" panose="020B0604020202020204" pitchFamily="34" charset="0"/>
                <a:cs typeface="Arial" panose="020B0604020202020204" pitchFamily="34" charset="0"/>
              </a:rPr>
              <a:t>she places </a:t>
            </a:r>
            <a:r>
              <a:rPr lang="en-US" sz="2100" dirty="0">
                <a:latin typeface="Arial" panose="020B0604020202020204" pitchFamily="34" charset="0"/>
                <a:cs typeface="Arial" panose="020B0604020202020204" pitchFamily="34" charset="0"/>
              </a:rPr>
              <a:t>it on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abdomen for relief. It helps a bit, but as soon as </a:t>
            </a:r>
            <a:r>
              <a:rPr lang="en-US" sz="2100" dirty="0" smtClean="0">
                <a:latin typeface="Arial" panose="020B0604020202020204" pitchFamily="34" charset="0"/>
                <a:cs typeface="Arial" panose="020B0604020202020204" pitchFamily="34" charset="0"/>
              </a:rPr>
              <a:t>she removes </a:t>
            </a:r>
            <a:r>
              <a:rPr lang="en-US" sz="2100" dirty="0">
                <a:latin typeface="Arial" panose="020B0604020202020204" pitchFamily="34" charset="0"/>
                <a:cs typeface="Arial" panose="020B0604020202020204" pitchFamily="34" charset="0"/>
              </a:rPr>
              <a:t>it to go cook dinner,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pain returns full blast</a:t>
            </a:r>
            <a:r>
              <a:rPr lang="en-US" sz="2100" dirty="0" smtClean="0">
                <a:latin typeface="Arial" panose="020B0604020202020204" pitchFamily="34" charset="0"/>
                <a:cs typeface="Arial" panose="020B0604020202020204" pitchFamily="34" charset="0"/>
              </a:rPr>
              <a:t>.</a:t>
            </a:r>
          </a:p>
          <a:p>
            <a:pPr marL="45720" indent="0" algn="just">
              <a:buNone/>
            </a:pPr>
            <a:endParaRPr lang="en-US" sz="2100" dirty="0">
              <a:latin typeface="Arial" panose="020B0604020202020204" pitchFamily="34" charset="0"/>
              <a:cs typeface="Arial" panose="020B0604020202020204" pitchFamily="34" charset="0"/>
            </a:endParaRPr>
          </a:p>
          <a:p>
            <a:pPr marL="45720" indent="0" algn="just">
              <a:buNone/>
            </a:pPr>
            <a:r>
              <a:rPr lang="en-US" sz="2100" dirty="0" smtClean="0">
                <a:latin typeface="Arial" panose="020B0604020202020204" pitchFamily="34" charset="0"/>
                <a:cs typeface="Arial" panose="020B0604020202020204" pitchFamily="34" charset="0"/>
              </a:rPr>
              <a:t>Finally</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she decides </a:t>
            </a:r>
            <a:r>
              <a:rPr lang="en-US" sz="2100" dirty="0">
                <a:latin typeface="Arial" panose="020B0604020202020204" pitchFamily="34" charset="0"/>
                <a:cs typeface="Arial" panose="020B0604020202020204" pitchFamily="34" charset="0"/>
              </a:rPr>
              <a:t>to go to urgent care to see a doctor and they prescribe </a:t>
            </a:r>
            <a:r>
              <a:rPr lang="en-US" sz="2100" dirty="0" smtClean="0">
                <a:latin typeface="Arial" panose="020B0604020202020204" pitchFamily="34" charset="0"/>
                <a:cs typeface="Arial" panose="020B0604020202020204" pitchFamily="34" charset="0"/>
              </a:rPr>
              <a:t>her </a:t>
            </a:r>
            <a:r>
              <a:rPr lang="en-US" sz="2100" dirty="0">
                <a:latin typeface="Arial" panose="020B0604020202020204" pitchFamily="34" charset="0"/>
                <a:cs typeface="Arial" panose="020B0604020202020204" pitchFamily="34" charset="0"/>
              </a:rPr>
              <a:t>antibiotics. </a:t>
            </a:r>
            <a:r>
              <a:rPr lang="en-US" sz="2100" dirty="0" smtClean="0">
                <a:latin typeface="Arial" panose="020B0604020202020204" pitchFamily="34" charset="0"/>
                <a:cs typeface="Arial" panose="020B0604020202020204" pitchFamily="34" charset="0"/>
              </a:rPr>
              <a:t>She takes </a:t>
            </a:r>
            <a:r>
              <a:rPr lang="en-US" sz="2100" dirty="0">
                <a:latin typeface="Arial" panose="020B0604020202020204" pitchFamily="34" charset="0"/>
                <a:cs typeface="Arial" panose="020B0604020202020204" pitchFamily="34" charset="0"/>
              </a:rPr>
              <a:t>them for 3 days, begin to feel better, and then </a:t>
            </a:r>
            <a:r>
              <a:rPr lang="en-US" sz="2100" dirty="0" smtClean="0">
                <a:latin typeface="Arial" panose="020B0604020202020204" pitchFamily="34" charset="0"/>
                <a:cs typeface="Arial" panose="020B0604020202020204" pitchFamily="34" charset="0"/>
              </a:rPr>
              <a:t>stops </a:t>
            </a:r>
            <a:r>
              <a:rPr lang="en-US" sz="2100" dirty="0">
                <a:latin typeface="Arial" panose="020B0604020202020204" pitchFamily="34" charset="0"/>
                <a:cs typeface="Arial" panose="020B0604020202020204" pitchFamily="34" charset="0"/>
              </a:rPr>
              <a:t>because </a:t>
            </a:r>
            <a:r>
              <a:rPr lang="en-US" sz="2100" dirty="0" smtClean="0">
                <a:latin typeface="Arial" panose="020B0604020202020204" pitchFamily="34" charset="0"/>
                <a:cs typeface="Arial" panose="020B0604020202020204" pitchFamily="34" charset="0"/>
              </a:rPr>
              <a:t>she feels </a:t>
            </a:r>
            <a:r>
              <a:rPr lang="en-US" sz="2100" dirty="0">
                <a:latin typeface="Arial" panose="020B0604020202020204" pitchFamily="34" charset="0"/>
                <a:cs typeface="Arial" panose="020B0604020202020204" pitchFamily="34" charset="0"/>
              </a:rPr>
              <a:t>better. After a day or two, the pain is </a:t>
            </a:r>
            <a:r>
              <a:rPr lang="en-US" sz="2100" dirty="0" smtClean="0">
                <a:latin typeface="Arial" panose="020B0604020202020204" pitchFamily="34" charset="0"/>
                <a:cs typeface="Arial" panose="020B0604020202020204" pitchFamily="34" charset="0"/>
              </a:rPr>
              <a:t>back. </a:t>
            </a:r>
            <a:r>
              <a:rPr lang="en-US" sz="2100" dirty="0" err="1" smtClean="0">
                <a:latin typeface="Arial" panose="020B0604020202020204" pitchFamily="34" charset="0"/>
                <a:cs typeface="Arial" panose="020B0604020202020204" pitchFamily="34" charset="0"/>
              </a:rPr>
              <a:t>Faduma</a:t>
            </a:r>
            <a:r>
              <a:rPr lang="en-US" sz="2100" dirty="0" smtClean="0">
                <a:latin typeface="Arial" panose="020B0604020202020204" pitchFamily="34" charset="0"/>
                <a:cs typeface="Arial" panose="020B0604020202020204" pitchFamily="34" charset="0"/>
              </a:rPr>
              <a:t> is angry </a:t>
            </a:r>
            <a:r>
              <a:rPr lang="en-US" sz="2100" dirty="0">
                <a:latin typeface="Arial" panose="020B0604020202020204" pitchFamily="34" charset="0"/>
                <a:cs typeface="Arial" panose="020B0604020202020204" pitchFamily="34" charset="0"/>
              </a:rPr>
              <a:t>at the doctors. They are useless!</a:t>
            </a:r>
          </a:p>
        </p:txBody>
      </p:sp>
      <p:sp>
        <p:nvSpPr>
          <p:cNvPr id="3" name="Rounded Rectangle 2"/>
          <p:cNvSpPr/>
          <p:nvPr/>
        </p:nvSpPr>
        <p:spPr>
          <a:xfrm>
            <a:off x="5592416" y="1958583"/>
            <a:ext cx="3061253" cy="150284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In this scenario, what should </a:t>
            </a:r>
            <a:r>
              <a:rPr lang="en-US" sz="2400" dirty="0" err="1" smtClean="0">
                <a:latin typeface="Arial" panose="020B0604020202020204" pitchFamily="34" charset="0"/>
                <a:cs typeface="Arial" panose="020B0604020202020204" pitchFamily="34" charset="0"/>
              </a:rPr>
              <a:t>Faduma</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do? </a:t>
            </a:r>
          </a:p>
        </p:txBody>
      </p:sp>
      <p:sp>
        <p:nvSpPr>
          <p:cNvPr id="6" name="Rounded Rectangle 5"/>
          <p:cNvSpPr/>
          <p:nvPr/>
        </p:nvSpPr>
        <p:spPr>
          <a:xfrm>
            <a:off x="5592417" y="3995803"/>
            <a:ext cx="3061253" cy="153079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ctr">
              <a:buFont typeface="Wingdings 2" pitchFamily="18" charset="2"/>
              <a:buNone/>
            </a:pPr>
            <a:r>
              <a:rPr lang="en-US" sz="2400" dirty="0">
                <a:solidFill>
                  <a:srgbClr val="FFFFFF"/>
                </a:solidFill>
                <a:latin typeface="Arial"/>
                <a:cs typeface="Arial"/>
              </a:rPr>
              <a:t>Should </a:t>
            </a:r>
            <a:r>
              <a:rPr lang="en-US" sz="2400" dirty="0" smtClean="0">
                <a:solidFill>
                  <a:srgbClr val="FFFFFF"/>
                </a:solidFill>
                <a:latin typeface="Arial"/>
                <a:cs typeface="Arial"/>
              </a:rPr>
              <a:t>she </a:t>
            </a:r>
            <a:r>
              <a:rPr lang="en-US" sz="2400" dirty="0">
                <a:solidFill>
                  <a:srgbClr val="FFFFFF"/>
                </a:solidFill>
                <a:latin typeface="Arial"/>
                <a:cs typeface="Arial"/>
              </a:rPr>
              <a:t>stop taking antibiotics if </a:t>
            </a:r>
            <a:r>
              <a:rPr lang="en-US" sz="2400" dirty="0" smtClean="0">
                <a:solidFill>
                  <a:srgbClr val="FFFFFF"/>
                </a:solidFill>
                <a:latin typeface="Arial"/>
                <a:cs typeface="Arial"/>
              </a:rPr>
              <a:t>she is feeling </a:t>
            </a:r>
            <a:r>
              <a:rPr lang="en-US" sz="2400" dirty="0">
                <a:solidFill>
                  <a:srgbClr val="FFFFFF"/>
                </a:solidFill>
                <a:latin typeface="Arial"/>
                <a:cs typeface="Arial"/>
              </a:rPr>
              <a:t>better?</a:t>
            </a:r>
          </a:p>
        </p:txBody>
      </p:sp>
    </p:spTree>
    <p:extLst>
      <p:ext uri="{BB962C8B-B14F-4D97-AF65-F5344CB8AC3E}">
        <p14:creationId xmlns:p14="http://schemas.microsoft.com/office/powerpoint/2010/main" val="596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cap="none" spc="50" dirty="0" smtClean="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Closing</a:t>
            </a:r>
            <a:endParaRPr lang="en-US" sz="4800" b="1" cap="none" spc="50" dirty="0">
              <a:ln w="0"/>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endParaRPr>
          </a:p>
        </p:txBody>
      </p:sp>
      <p:sp>
        <p:nvSpPr>
          <p:cNvPr id="5" name="Rounded Rectangle 4"/>
          <p:cNvSpPr/>
          <p:nvPr/>
        </p:nvSpPr>
        <p:spPr>
          <a:xfrm>
            <a:off x="4972405" y="2250540"/>
            <a:ext cx="3581400"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is one ‘take away’ from today’s session?</a:t>
            </a:r>
          </a:p>
        </p:txBody>
      </p:sp>
      <p:sp>
        <p:nvSpPr>
          <p:cNvPr id="6" name="Rounded Rectangle 5"/>
          <p:cNvSpPr/>
          <p:nvPr/>
        </p:nvSpPr>
        <p:spPr>
          <a:xfrm>
            <a:off x="4897998" y="4060646"/>
            <a:ext cx="3655807" cy="13092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What questions do you have?</a:t>
            </a:r>
          </a:p>
        </p:txBody>
      </p:sp>
      <p:pic>
        <p:nvPicPr>
          <p:cNvPr id="7" name="Picture 6"/>
          <p:cNvPicPr>
            <a:picLocks noChangeAspect="1"/>
          </p:cNvPicPr>
          <p:nvPr/>
        </p:nvPicPr>
        <p:blipFill>
          <a:blip r:embed="rId3"/>
          <a:stretch>
            <a:fillRect/>
          </a:stretch>
        </p:blipFill>
        <p:spPr>
          <a:xfrm>
            <a:off x="526237" y="1775418"/>
            <a:ext cx="3648198" cy="4536645"/>
          </a:xfrm>
          <a:prstGeom prst="rect">
            <a:avLst/>
          </a:prstGeom>
        </p:spPr>
      </p:pic>
    </p:spTree>
    <p:extLst>
      <p:ext uri="{BB962C8B-B14F-4D97-AF65-F5344CB8AC3E}">
        <p14:creationId xmlns:p14="http://schemas.microsoft.com/office/powerpoint/2010/main" val="383478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43956" y="1895979"/>
            <a:ext cx="8186729" cy="4628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Review  of Learning Objectives</a:t>
            </a:r>
            <a:endParaRPr lang="en-US" sz="2400" dirty="0">
              <a:latin typeface="Arial"/>
              <a:cs typeface="Arial"/>
            </a:endParaRPr>
          </a:p>
        </p:txBody>
      </p:sp>
      <p:sp>
        <p:nvSpPr>
          <p:cNvPr id="6" name="Rounded Rectangle 5"/>
          <p:cNvSpPr/>
          <p:nvPr/>
        </p:nvSpPr>
        <p:spPr>
          <a:xfrm>
            <a:off x="443955" y="2515172"/>
            <a:ext cx="8186729" cy="46280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Opening</a:t>
            </a:r>
            <a:endParaRPr lang="en-US" sz="2400" dirty="0">
              <a:latin typeface="Arial"/>
              <a:cs typeface="Arial"/>
            </a:endParaRPr>
          </a:p>
        </p:txBody>
      </p:sp>
      <p:sp>
        <p:nvSpPr>
          <p:cNvPr id="8" name="Rounded Rectangle 7"/>
          <p:cNvSpPr/>
          <p:nvPr/>
        </p:nvSpPr>
        <p:spPr>
          <a:xfrm>
            <a:off x="443954" y="3130379"/>
            <a:ext cx="8186729" cy="51077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Introduce Preventive Healthcare</a:t>
            </a:r>
            <a:endParaRPr lang="en-US" sz="2400" dirty="0">
              <a:latin typeface="Arial"/>
              <a:cs typeface="Arial"/>
            </a:endParaRPr>
          </a:p>
        </p:txBody>
      </p:sp>
      <p:sp>
        <p:nvSpPr>
          <p:cNvPr id="9" name="Rounded Rectangle 8"/>
          <p:cNvSpPr/>
          <p:nvPr/>
        </p:nvSpPr>
        <p:spPr>
          <a:xfrm>
            <a:off x="443954" y="3771226"/>
            <a:ext cx="8186729" cy="4508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Annual Physical Exams</a:t>
            </a:r>
            <a:endParaRPr lang="en-US" sz="2400" dirty="0">
              <a:latin typeface="Arial"/>
              <a:cs typeface="Arial"/>
            </a:endParaRPr>
          </a:p>
        </p:txBody>
      </p:sp>
      <p:sp>
        <p:nvSpPr>
          <p:cNvPr id="10" name="Rounded Rectangle 9"/>
          <p:cNvSpPr/>
          <p:nvPr/>
        </p:nvSpPr>
        <p:spPr>
          <a:xfrm>
            <a:off x="443953" y="5047822"/>
            <a:ext cx="8186729" cy="49896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latin typeface="Arial"/>
                <a:cs typeface="Arial"/>
              </a:rPr>
              <a:t>Faduma’s</a:t>
            </a:r>
            <a:r>
              <a:rPr lang="en-US" sz="2400" dirty="0" smtClean="0">
                <a:latin typeface="Arial"/>
                <a:cs typeface="Arial"/>
              </a:rPr>
              <a:t> Story</a:t>
            </a:r>
            <a:endParaRPr lang="en-US" sz="2400" dirty="0">
              <a:latin typeface="Arial"/>
              <a:cs typeface="Arial"/>
            </a:endParaRPr>
          </a:p>
        </p:txBody>
      </p:sp>
      <p:sp>
        <p:nvSpPr>
          <p:cNvPr id="11" name="Rounded Rectangle 10"/>
          <p:cNvSpPr/>
          <p:nvPr/>
        </p:nvSpPr>
        <p:spPr>
          <a:xfrm>
            <a:off x="443956" y="5702185"/>
            <a:ext cx="8186729" cy="55095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Closing</a:t>
            </a:r>
            <a:endParaRPr lang="en-US" sz="2400" dirty="0">
              <a:latin typeface="Arial"/>
              <a:cs typeface="Arial"/>
            </a:endParaRPr>
          </a:p>
        </p:txBody>
      </p:sp>
      <p:sp>
        <p:nvSpPr>
          <p:cNvPr id="12" name="Title 3"/>
          <p:cNvSpPr>
            <a:spLocks noGrp="1"/>
          </p:cNvSpPr>
          <p:nvPr>
            <p:ph type="title"/>
          </p:nvPr>
        </p:nvSpPr>
        <p:spPr>
          <a:xfrm>
            <a:off x="285750" y="355847"/>
            <a:ext cx="8503142" cy="1054394"/>
          </a:xfrm>
        </p:spPr>
        <p:txBody>
          <a:body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Agenda</a:t>
            </a:r>
            <a:endParaRPr lang="en-US" sz="40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3" name="Rounded Rectangle 12"/>
          <p:cNvSpPr/>
          <p:nvPr/>
        </p:nvSpPr>
        <p:spPr>
          <a:xfrm>
            <a:off x="443953" y="4376469"/>
            <a:ext cx="8186729" cy="4781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Common Health Conditions and Preventive Tests</a:t>
            </a:r>
            <a:endParaRPr lang="en-US" sz="2400" dirty="0">
              <a:latin typeface="Arial"/>
              <a:cs typeface="Arial"/>
            </a:endParaRPr>
          </a:p>
        </p:txBody>
      </p:sp>
    </p:spTree>
    <p:extLst>
      <p:ext uri="{BB962C8B-B14F-4D97-AF65-F5344CB8AC3E}">
        <p14:creationId xmlns:p14="http://schemas.microsoft.com/office/powerpoint/2010/main" val="22403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7613" y="1868759"/>
            <a:ext cx="8186729" cy="6151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Describe preventive healthcare</a:t>
            </a:r>
            <a:endParaRPr lang="en-US" sz="2400" dirty="0">
              <a:latin typeface="Arial"/>
              <a:cs typeface="Arial"/>
            </a:endParaRPr>
          </a:p>
        </p:txBody>
      </p:sp>
      <p:sp>
        <p:nvSpPr>
          <p:cNvPr id="6" name="Rounded Rectangle 5"/>
          <p:cNvSpPr/>
          <p:nvPr/>
        </p:nvSpPr>
        <p:spPr>
          <a:xfrm>
            <a:off x="487614" y="3511365"/>
            <a:ext cx="8186729" cy="6151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Review common health conditions and preventive tests</a:t>
            </a:r>
            <a:endParaRPr lang="en-US" sz="2400" dirty="0">
              <a:latin typeface="Arial"/>
              <a:cs typeface="Arial"/>
            </a:endParaRPr>
          </a:p>
        </p:txBody>
      </p:sp>
      <p:sp>
        <p:nvSpPr>
          <p:cNvPr id="7" name="Title 2"/>
          <p:cNvSpPr>
            <a:spLocks noGrp="1"/>
          </p:cNvSpPr>
          <p:nvPr>
            <p:ph type="title"/>
          </p:nvPr>
        </p:nvSpPr>
        <p:spPr>
          <a:xfrm>
            <a:off x="285750" y="355847"/>
            <a:ext cx="8590462" cy="1054394"/>
          </a:xfrm>
        </p:spPr>
        <p:txBody>
          <a:body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Learning Objectives</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ounded Rectangle 8"/>
          <p:cNvSpPr/>
          <p:nvPr/>
        </p:nvSpPr>
        <p:spPr>
          <a:xfrm>
            <a:off x="487616" y="4353459"/>
            <a:ext cx="8186729" cy="6151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Explain the importance of taking prescribed medications</a:t>
            </a:r>
            <a:endParaRPr lang="en-US" sz="2400" dirty="0">
              <a:latin typeface="Arial"/>
              <a:cs typeface="Arial"/>
            </a:endParaRPr>
          </a:p>
        </p:txBody>
      </p:sp>
      <p:sp>
        <p:nvSpPr>
          <p:cNvPr id="10" name="Rounded Rectangle 9"/>
          <p:cNvSpPr/>
          <p:nvPr/>
        </p:nvSpPr>
        <p:spPr>
          <a:xfrm>
            <a:off x="487612" y="2664719"/>
            <a:ext cx="8186729" cy="61511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a:cs typeface="Arial"/>
              </a:rPr>
              <a:t>Summarize what happens at an annual physical exam </a:t>
            </a:r>
            <a:endParaRPr lang="en-US" sz="2400" dirty="0">
              <a:latin typeface="Arial"/>
              <a:cs typeface="Arial"/>
            </a:endParaRPr>
          </a:p>
        </p:txBody>
      </p:sp>
    </p:spTree>
    <p:extLst>
      <p:ext uri="{BB962C8B-B14F-4D97-AF65-F5344CB8AC3E}">
        <p14:creationId xmlns:p14="http://schemas.microsoft.com/office/powerpoint/2010/main" val="109868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34300" y="892903"/>
            <a:ext cx="4208376" cy="2205139"/>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Arial"/>
                <a:cs typeface="Arial"/>
              </a:rPr>
              <a:t>What is one GOOD thing that happened today?</a:t>
            </a:r>
            <a:endParaRPr lang="en-US" sz="3600" dirty="0">
              <a:latin typeface="Arial"/>
              <a:cs typeface="Arial"/>
            </a:endParaRPr>
          </a:p>
        </p:txBody>
      </p:sp>
      <p:sp>
        <p:nvSpPr>
          <p:cNvPr id="5" name="Rounded Rectangle 4"/>
          <p:cNvSpPr/>
          <p:nvPr/>
        </p:nvSpPr>
        <p:spPr>
          <a:xfrm>
            <a:off x="4162567" y="3862316"/>
            <a:ext cx="4612943" cy="221093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Arial"/>
                <a:cs typeface="Arial"/>
              </a:rPr>
              <a:t>What is one BAD thing that happened today?</a:t>
            </a:r>
            <a:endParaRPr lang="en-US" sz="3600" dirty="0">
              <a:latin typeface="Arial"/>
              <a:cs typeface="Arial"/>
            </a:endParaRPr>
          </a:p>
        </p:txBody>
      </p:sp>
      <p:pic>
        <p:nvPicPr>
          <p:cNvPr id="1029" name="Picture 5" descr="Image result for sad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98" y="3546375"/>
            <a:ext cx="3411383" cy="284282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Image result for happy f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76" y="386210"/>
            <a:ext cx="3687097" cy="30725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1000" fill="hold"/>
                                        <p:tgtEl>
                                          <p:spTgt spid="1031"/>
                                        </p:tgtEl>
                                        <p:attrNameLst>
                                          <p:attrName>ppt_x</p:attrName>
                                        </p:attrNameLst>
                                      </p:cBhvr>
                                      <p:tavLst>
                                        <p:tav tm="0">
                                          <p:val>
                                            <p:strVal val="#ppt_x"/>
                                          </p:val>
                                        </p:tav>
                                        <p:tav tm="100000">
                                          <p:val>
                                            <p:strVal val="#ppt_x"/>
                                          </p:val>
                                        </p:tav>
                                      </p:tavLst>
                                    </p:anim>
                                    <p:anim calcmode="lin" valueType="num">
                                      <p:cBhvr additive="base">
                                        <p:cTn id="12" dur="10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1000" fill="hold"/>
                                        <p:tgtEl>
                                          <p:spTgt spid="1029"/>
                                        </p:tgtEl>
                                        <p:attrNameLst>
                                          <p:attrName>ppt_x</p:attrName>
                                        </p:attrNameLst>
                                      </p:cBhvr>
                                      <p:tavLst>
                                        <p:tav tm="0">
                                          <p:val>
                                            <p:strVal val="#ppt_x"/>
                                          </p:val>
                                        </p:tav>
                                        <p:tav tm="100000">
                                          <p:val>
                                            <p:strVal val="#ppt_x"/>
                                          </p:val>
                                        </p:tav>
                                      </p:tavLst>
                                    </p:anim>
                                    <p:anim calcmode="lin" valueType="num">
                                      <p:cBhvr additive="base">
                                        <p:cTn id="22" dur="1000" fill="hold"/>
                                        <p:tgtEl>
                                          <p:spTgt spid="10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94899" y="3650200"/>
            <a:ext cx="4122760" cy="1890790"/>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rmAutofit fontScale="850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lt1"/>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lt1"/>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lt1"/>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lt1"/>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lt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lt1"/>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lt1"/>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lt1"/>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lt1"/>
                </a:solidFill>
                <a:latin typeface="+mn-lt"/>
                <a:ea typeface="+mn-ea"/>
                <a:cs typeface="+mn-cs"/>
              </a:defRPr>
            </a:lvl9pPr>
          </a:lstStyle>
          <a:p>
            <a:pPr marL="45720" indent="0" algn="ctr">
              <a:buNone/>
            </a:pPr>
            <a:r>
              <a:rPr lang="en-US" sz="3600" dirty="0" smtClean="0">
                <a:latin typeface="Arial"/>
                <a:cs typeface="Arial"/>
              </a:rPr>
              <a:t>What was the treatment and what was the outcome?</a:t>
            </a:r>
            <a:endParaRPr lang="en-US" sz="3600" dirty="0">
              <a:latin typeface="Arial"/>
              <a:cs typeface="Aria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114" y="1147902"/>
            <a:ext cx="3607510" cy="458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694899" y="1264117"/>
            <a:ext cx="4122760" cy="1890790"/>
          </a:xfrm>
          <a:prstGeom prst="roundRect">
            <a:avLst/>
          </a:prstGeom>
          <a:solidFill>
            <a:schemeClr val="accent1"/>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ormAutofit fontScale="85000" lnSpcReduction="20000"/>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lt1"/>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lt1"/>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lt1"/>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lt1"/>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lt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lt1"/>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lt1"/>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lt1"/>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lt1"/>
                </a:solidFill>
                <a:latin typeface="+mn-lt"/>
                <a:ea typeface="+mn-ea"/>
                <a:cs typeface="+mn-cs"/>
              </a:defRPr>
            </a:lvl9pPr>
          </a:lstStyle>
          <a:p>
            <a:pPr marL="45720" indent="0" algn="ctr">
              <a:spcBef>
                <a:spcPts val="0"/>
              </a:spcBef>
              <a:buNone/>
            </a:pPr>
            <a:r>
              <a:rPr lang="en-US" sz="3600" dirty="0">
                <a:latin typeface="Arial"/>
                <a:cs typeface="Arial"/>
              </a:rPr>
              <a:t>What diseases do you know of or have had to deal with?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61239" y="5158853"/>
            <a:ext cx="8439484" cy="1012505"/>
          </a:xfrm>
          <a:prstGeom prst="roundRect">
            <a:avLst/>
          </a:prstGeom>
          <a:solidFill>
            <a:schemeClr val="accent5">
              <a:lumMod val="75000"/>
            </a:schemeClr>
          </a:solidFill>
          <a:ln>
            <a:solidFill>
              <a:schemeClr val="bg1"/>
            </a:solidFill>
            <a:prstDash val="solid"/>
          </a:ln>
        </p:spPr>
        <p:txBody>
          <a:bodyPr vert="horz" lIns="91440" tIns="45720" rIns="91440" bIns="45720" rtlCol="0" anchor="ctr">
            <a:normAutofit fontScale="7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FFFF"/>
                </a:solidFill>
                <a:effectLst/>
                <a:uLnTx/>
                <a:uFillTx/>
                <a:latin typeface="Arial"/>
                <a:ea typeface="+mj-ea"/>
                <a:cs typeface="Arial"/>
              </a:rPr>
              <a:t>Why do you think people live longer in America?</a:t>
            </a:r>
          </a:p>
        </p:txBody>
      </p:sp>
      <p:sp>
        <p:nvSpPr>
          <p:cNvPr id="10" name="Title 2"/>
          <p:cNvSpPr txBox="1">
            <a:spLocks/>
          </p:cNvSpPr>
          <p:nvPr/>
        </p:nvSpPr>
        <p:spPr>
          <a:xfrm>
            <a:off x="285750" y="35584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Preventive Healthcare</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ounded Rectangle 10"/>
          <p:cNvSpPr/>
          <p:nvPr/>
        </p:nvSpPr>
        <p:spPr>
          <a:xfrm>
            <a:off x="1927275" y="1828800"/>
            <a:ext cx="5432484" cy="984738"/>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Average age of death</a:t>
            </a:r>
            <a:endParaRPr lang="en-US" sz="3600" b="1" dirty="0">
              <a:latin typeface="Arial" panose="020B0604020202020204" pitchFamily="34" charset="0"/>
              <a:cs typeface="Arial" panose="020B0604020202020204" pitchFamily="34" charset="0"/>
            </a:endParaRPr>
          </a:p>
        </p:txBody>
      </p:sp>
      <p:sp>
        <p:nvSpPr>
          <p:cNvPr id="12" name="Rounded Rectangle 11"/>
          <p:cNvSpPr/>
          <p:nvPr/>
        </p:nvSpPr>
        <p:spPr>
          <a:xfrm>
            <a:off x="1288195" y="3141784"/>
            <a:ext cx="201905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Somalia</a:t>
            </a:r>
            <a:endParaRPr lang="en-US" sz="2400" dirty="0">
              <a:latin typeface="Arial" panose="020B0604020202020204" pitchFamily="34" charset="0"/>
              <a:cs typeface="Arial" panose="020B0604020202020204" pitchFamily="34" charset="0"/>
            </a:endParaRPr>
          </a:p>
        </p:txBody>
      </p:sp>
      <p:sp>
        <p:nvSpPr>
          <p:cNvPr id="13" name="Rounded Rectangle 12"/>
          <p:cNvSpPr/>
          <p:nvPr/>
        </p:nvSpPr>
        <p:spPr>
          <a:xfrm>
            <a:off x="5833653" y="3141785"/>
            <a:ext cx="2019056" cy="57443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America</a:t>
            </a:r>
            <a:endParaRPr lang="en-US" sz="2400" dirty="0">
              <a:latin typeface="Arial" panose="020B0604020202020204" pitchFamily="34" charset="0"/>
              <a:cs typeface="Arial" panose="020B0604020202020204" pitchFamily="34" charset="0"/>
            </a:endParaRPr>
          </a:p>
        </p:txBody>
      </p:sp>
      <p:sp>
        <p:nvSpPr>
          <p:cNvPr id="14" name="Rectangle 13"/>
          <p:cNvSpPr/>
          <p:nvPr/>
        </p:nvSpPr>
        <p:spPr>
          <a:xfrm>
            <a:off x="609600" y="3997568"/>
            <a:ext cx="3376246" cy="890953"/>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50 years old</a:t>
            </a:r>
            <a:endParaRPr lang="en-US" sz="2400" dirty="0">
              <a:latin typeface="Arial" panose="020B0604020202020204" pitchFamily="34" charset="0"/>
              <a:cs typeface="Arial" panose="020B0604020202020204" pitchFamily="34" charset="0"/>
            </a:endParaRPr>
          </a:p>
        </p:txBody>
      </p:sp>
      <p:sp>
        <p:nvSpPr>
          <p:cNvPr id="15" name="Rectangle 14"/>
          <p:cNvSpPr/>
          <p:nvPr/>
        </p:nvSpPr>
        <p:spPr>
          <a:xfrm>
            <a:off x="5163851" y="3997567"/>
            <a:ext cx="3358660" cy="890953"/>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80-90 years old</a:t>
            </a:r>
            <a:endParaRPr lang="en-US" sz="2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546" y="3531876"/>
            <a:ext cx="4564997" cy="2562920"/>
          </a:xfrm>
          <a:prstGeom prst="rect">
            <a:avLst/>
          </a:prstGeom>
        </p:spPr>
      </p:pic>
      <p:sp>
        <p:nvSpPr>
          <p:cNvPr id="5" name="Content Placeholder 2"/>
          <p:cNvSpPr txBox="1">
            <a:spLocks/>
          </p:cNvSpPr>
          <p:nvPr/>
        </p:nvSpPr>
        <p:spPr>
          <a:xfrm>
            <a:off x="574380" y="2704466"/>
            <a:ext cx="7890192" cy="543700"/>
          </a:xfrm>
          <a:prstGeom prst="roundRect">
            <a:avLst/>
          </a:prstGeom>
          <a:solidFill>
            <a:schemeClr val="accent1"/>
          </a:solidFill>
          <a:ln>
            <a:solidFill>
              <a:schemeClr val="accent1">
                <a:lumMod val="75000"/>
              </a:schemeClr>
            </a:solidFill>
          </a:ln>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en-US" sz="2800" dirty="0" smtClean="0">
                <a:solidFill>
                  <a:srgbClr val="FFFFFF"/>
                </a:solidFill>
                <a:latin typeface="Arial"/>
                <a:cs typeface="Arial"/>
              </a:rPr>
              <a:t>Why do you go?</a:t>
            </a:r>
          </a:p>
        </p:txBody>
      </p:sp>
      <p:sp>
        <p:nvSpPr>
          <p:cNvPr id="6" name="Content Placeholder 2"/>
          <p:cNvSpPr txBox="1">
            <a:spLocks/>
          </p:cNvSpPr>
          <p:nvPr/>
        </p:nvSpPr>
        <p:spPr>
          <a:xfrm>
            <a:off x="5368204" y="3531876"/>
            <a:ext cx="3096368" cy="2562919"/>
          </a:xfrm>
          <a:prstGeom prst="roundRect">
            <a:avLst/>
          </a:prstGeom>
          <a:solidFill>
            <a:schemeClr val="accent1"/>
          </a:solidFill>
          <a:ln>
            <a:solidFill>
              <a:schemeClr val="accent1">
                <a:lumMod val="75000"/>
              </a:schemeClr>
            </a:solidFill>
          </a:ln>
        </p:spPr>
        <p:txBody>
          <a:bodyPr vert="horz" lIns="91440" tIns="45720" rIns="91440" bIns="45720" rtlCol="0">
            <a:norm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endParaRPr lang="en-US" sz="800" dirty="0" smtClean="0">
              <a:solidFill>
                <a:schemeClr val="bg1"/>
              </a:solidFill>
              <a:latin typeface="Arial"/>
              <a:cs typeface="Arial"/>
            </a:endParaRPr>
          </a:p>
          <a:p>
            <a:pPr marL="45720" indent="0" algn="ctr">
              <a:buNone/>
            </a:pPr>
            <a:r>
              <a:rPr lang="en-US" sz="2800" dirty="0" smtClean="0">
                <a:solidFill>
                  <a:schemeClr val="bg1"/>
                </a:solidFill>
                <a:latin typeface="Arial"/>
                <a:cs typeface="Arial"/>
              </a:rPr>
              <a:t>What are the reasons you </a:t>
            </a:r>
            <a:r>
              <a:rPr lang="en-US" sz="2800" i="1" u="sng" dirty="0" smtClean="0">
                <a:solidFill>
                  <a:schemeClr val="bg1"/>
                </a:solidFill>
                <a:latin typeface="Arial"/>
                <a:cs typeface="Arial"/>
              </a:rPr>
              <a:t>don’t</a:t>
            </a:r>
            <a:r>
              <a:rPr lang="en-US" sz="2800" dirty="0" smtClean="0">
                <a:solidFill>
                  <a:schemeClr val="bg1"/>
                </a:solidFill>
                <a:latin typeface="Arial"/>
                <a:cs typeface="Arial"/>
              </a:rPr>
              <a:t> go for these exams?</a:t>
            </a:r>
          </a:p>
          <a:p>
            <a:endParaRPr lang="en-US" sz="800" dirty="0">
              <a:latin typeface="Arial"/>
              <a:cs typeface="Arial"/>
            </a:endParaRPr>
          </a:p>
        </p:txBody>
      </p:sp>
      <p:sp>
        <p:nvSpPr>
          <p:cNvPr id="8"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Preventive Healthcare</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574380" y="1958215"/>
            <a:ext cx="7890192" cy="543700"/>
          </a:xfrm>
          <a:prstGeom prst="roundRect">
            <a:avLst/>
          </a:prstGeom>
          <a:solidFill>
            <a:schemeClr val="accent1"/>
          </a:solidFill>
          <a:ln>
            <a:solidFill>
              <a:schemeClr val="accent1">
                <a:lumMod val="75000"/>
              </a:schemeClr>
            </a:solidFill>
          </a:ln>
        </p:spPr>
        <p:txBody>
          <a:bodyPr vert="horz" lIns="91440" tIns="45720" rIns="91440" bIns="45720" rtlCol="0">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buNone/>
            </a:pPr>
            <a:r>
              <a:rPr lang="en-US" sz="2800" dirty="0" smtClean="0">
                <a:solidFill>
                  <a:srgbClr val="FFFFFF"/>
                </a:solidFill>
                <a:latin typeface="Arial"/>
                <a:cs typeface="Arial"/>
              </a:rPr>
              <a:t>Do you go for your annual physical exam?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576100" y="4677379"/>
            <a:ext cx="2220226" cy="1795076"/>
          </a:xfrm>
          <a:prstGeom prst="rect">
            <a:avLst/>
          </a:prstGeom>
        </p:spPr>
      </p:pic>
      <p:pic>
        <p:nvPicPr>
          <p:cNvPr id="9" name="Picture 8"/>
          <p:cNvPicPr>
            <a:picLocks noChangeAspect="1"/>
          </p:cNvPicPr>
          <p:nvPr/>
        </p:nvPicPr>
        <p:blipFill>
          <a:blip r:embed="rId4"/>
          <a:stretch>
            <a:fillRect/>
          </a:stretch>
        </p:blipFill>
        <p:spPr>
          <a:xfrm>
            <a:off x="459026" y="3501928"/>
            <a:ext cx="2777468" cy="1922863"/>
          </a:xfrm>
          <a:prstGeom prst="rect">
            <a:avLst/>
          </a:prstGeom>
        </p:spPr>
      </p:pic>
      <p:pic>
        <p:nvPicPr>
          <p:cNvPr id="7" name="Picture 6"/>
          <p:cNvPicPr>
            <a:picLocks noChangeAspect="1"/>
          </p:cNvPicPr>
          <p:nvPr/>
        </p:nvPicPr>
        <p:blipFill>
          <a:blip r:embed="rId5"/>
          <a:stretch>
            <a:fillRect/>
          </a:stretch>
        </p:blipFill>
        <p:spPr>
          <a:xfrm>
            <a:off x="3628218" y="4088398"/>
            <a:ext cx="2664938" cy="1780137"/>
          </a:xfrm>
          <a:prstGeom prst="rect">
            <a:avLst/>
          </a:prstGeom>
        </p:spPr>
      </p:pic>
      <p:sp>
        <p:nvSpPr>
          <p:cNvPr id="11" name="Content Placeholder 2"/>
          <p:cNvSpPr txBox="1">
            <a:spLocks/>
          </p:cNvSpPr>
          <p:nvPr/>
        </p:nvSpPr>
        <p:spPr>
          <a:xfrm>
            <a:off x="459026" y="2169616"/>
            <a:ext cx="5288194" cy="606112"/>
          </a:xfrm>
          <a:prstGeom prst="roundRect">
            <a:avLst/>
          </a:prstGeom>
          <a:solidFill>
            <a:schemeClr val="accent1"/>
          </a:solidFill>
          <a:ln>
            <a:solidFill>
              <a:schemeClr val="bg1">
                <a:lumMod val="85000"/>
              </a:schemeClr>
            </a:solidFill>
          </a:ln>
        </p:spPr>
        <p:txBody>
          <a:bodyPr vert="horz" lIns="91440" tIns="45720" rIns="91440" bIns="45720" rtlCol="0" anchor="ctr">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spcBef>
                <a:spcPts val="0"/>
              </a:spcBef>
              <a:buNone/>
            </a:pPr>
            <a:r>
              <a:rPr lang="en-US" sz="3200" dirty="0" smtClean="0">
                <a:solidFill>
                  <a:srgbClr val="FFFFFF"/>
                </a:solidFill>
                <a:latin typeface="Arial"/>
                <a:cs typeface="Arial"/>
              </a:rPr>
              <a:t>Annual Physical Exams</a:t>
            </a:r>
          </a:p>
        </p:txBody>
      </p:sp>
      <p:sp>
        <p:nvSpPr>
          <p:cNvPr id="12" name="Title 2"/>
          <p:cNvSpPr txBox="1">
            <a:spLocks/>
          </p:cNvSpPr>
          <p:nvPr/>
        </p:nvSpPr>
        <p:spPr>
          <a:xfrm>
            <a:off x="301616" y="279497"/>
            <a:ext cx="8590462" cy="10543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Preventive Healthcare</a:t>
            </a:r>
            <a:endParaRPr lang="en-US"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3603884" y="3089690"/>
            <a:ext cx="5192442" cy="606112"/>
          </a:xfrm>
          <a:prstGeom prst="roundRect">
            <a:avLst/>
          </a:prstGeom>
          <a:solidFill>
            <a:schemeClr val="accent2">
              <a:lumMod val="75000"/>
            </a:schemeClr>
          </a:solidFill>
          <a:ln>
            <a:solidFill>
              <a:schemeClr val="accent2">
                <a:lumMod val="75000"/>
              </a:schemeClr>
            </a:solidFill>
          </a:ln>
        </p:spPr>
        <p:txBody>
          <a:bodyPr vert="horz" lIns="91440" tIns="45720" rIns="91440" bIns="45720" rtlCol="0" anchor="ctr">
            <a:noAutofit/>
          </a:bodyPr>
          <a:lst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spcBef>
                <a:spcPts val="0"/>
              </a:spcBef>
              <a:buNone/>
            </a:pPr>
            <a:r>
              <a:rPr lang="en-US" sz="3200" dirty="0" smtClean="0">
                <a:solidFill>
                  <a:srgbClr val="FFFFFF"/>
                </a:solidFill>
                <a:latin typeface="Arial"/>
                <a:cs typeface="Arial"/>
              </a:rPr>
              <a:t>What is the process?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Effect transition="in" filter="fade">
                                      <p:cBhvr>
                                        <p:cTn id="28" dur="1000"/>
                                        <p:tgtEl>
                                          <p:spTgt spid="7"/>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One Community Colors Fin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911</TotalTime>
  <Words>3472</Words>
  <Application>Microsoft Office PowerPoint</Application>
  <PresentationFormat>On-screen Show (4:3)</PresentationFormat>
  <Paragraphs>321</Paragraphs>
  <Slides>22</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Constantia</vt:lpstr>
      <vt:lpstr>Franklin Gothic Medium</vt:lpstr>
      <vt:lpstr>Symbol</vt:lpstr>
      <vt:lpstr>Times New Roman</vt:lpstr>
      <vt:lpstr>Wingdings</vt:lpstr>
      <vt:lpstr>Wingdings 2</vt:lpstr>
      <vt:lpstr>Grid</vt:lpstr>
      <vt:lpstr>One Community Program (OCP)</vt:lpstr>
      <vt:lpstr>Preventive Healthcare </vt:lpstr>
      <vt:lpstr>Agenda</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Faduma’s Story</vt:lpstr>
      <vt:lpstr>Faduma’s Story</vt:lpstr>
      <vt:lpstr>Closing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Health Information</dc:title>
  <dc:creator>Nicole Shoenberger</dc:creator>
  <cp:lastModifiedBy>Melanie Hetzel-riggin</cp:lastModifiedBy>
  <cp:revision>88</cp:revision>
  <dcterms:created xsi:type="dcterms:W3CDTF">2017-03-03T15:40:35Z</dcterms:created>
  <dcterms:modified xsi:type="dcterms:W3CDTF">2017-06-14T17:10:39Z</dcterms:modified>
</cp:coreProperties>
</file>