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82" r:id="rId2"/>
    <p:sldId id="283" r:id="rId3"/>
    <p:sldId id="284" r:id="rId4"/>
    <p:sldId id="285" r:id="rId5"/>
    <p:sldId id="295" r:id="rId6"/>
    <p:sldId id="296" r:id="rId7"/>
    <p:sldId id="297" r:id="rId8"/>
    <p:sldId id="311" r:id="rId9"/>
    <p:sldId id="298" r:id="rId10"/>
    <p:sldId id="299" r:id="rId11"/>
    <p:sldId id="303" r:id="rId12"/>
    <p:sldId id="304" r:id="rId13"/>
    <p:sldId id="305" r:id="rId14"/>
    <p:sldId id="306" r:id="rId15"/>
    <p:sldId id="307" r:id="rId16"/>
    <p:sldId id="308" r:id="rId17"/>
    <p:sldId id="309" r:id="rId18"/>
    <p:sldId id="310" r:id="rId19"/>
    <p:sldId id="300" r:id="rId20"/>
    <p:sldId id="302" r:id="rId21"/>
    <p:sldId id="286" r:id="rId22"/>
    <p:sldId id="287" r:id="rId23"/>
    <p:sldId id="288" r:id="rId24"/>
    <p:sldId id="289" r:id="rId25"/>
    <p:sldId id="290" r:id="rId26"/>
    <p:sldId id="291" r:id="rId27"/>
    <p:sldId id="30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54" autoAdjust="0"/>
    <p:restoredTop sz="64783" autoAdjust="0"/>
  </p:normalViewPr>
  <p:slideViewPr>
    <p:cSldViewPr snapToGrid="0">
      <p:cViewPr varScale="1">
        <p:scale>
          <a:sx n="46" d="100"/>
          <a:sy n="46" d="100"/>
        </p:scale>
        <p:origin x="1380"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6C381-B1F3-4766-8B6B-632D2EB5FA17}" type="datetimeFigureOut">
              <a:rPr lang="en-US" smtClean="0"/>
              <a:pPr/>
              <a:t>6/14/2017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9011E-96FA-44D9-BCA6-A45B7929FF54}" type="slidenum">
              <a:rPr lang="en-US" smtClean="0"/>
              <a:pPr/>
              <a:t>‹#›</a:t>
            </a:fld>
            <a:endParaRPr lang="en-US"/>
          </a:p>
        </p:txBody>
      </p:sp>
    </p:spTree>
    <p:extLst>
      <p:ext uri="{BB962C8B-B14F-4D97-AF65-F5344CB8AC3E}">
        <p14:creationId xmlns:p14="http://schemas.microsoft.com/office/powerpoint/2010/main" val="3152470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Remind the participants about what the One Community Program is (</a:t>
            </a:r>
            <a:r>
              <a:rPr lang="en-US" sz="1200" b="1" dirty="0" smtClean="0">
                <a:solidFill>
                  <a:srgbClr val="FBC01E"/>
                </a:solidFill>
                <a:effectLst/>
                <a:latin typeface="Arial" panose="020B0604020202020204" pitchFamily="34" charset="0"/>
                <a:ea typeface="Constantia" panose="02030602050306030303" pitchFamily="18" charset="0"/>
                <a:cs typeface="Times New Roman" panose="02020603050405020304" pitchFamily="18" charset="0"/>
              </a:rPr>
              <a:t>Slide 1</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1</a:t>
            </a:fld>
            <a:endParaRPr lang="en-US"/>
          </a:p>
        </p:txBody>
      </p:sp>
    </p:spTree>
    <p:extLst>
      <p:ext uri="{BB962C8B-B14F-4D97-AF65-F5344CB8AC3E}">
        <p14:creationId xmlns:p14="http://schemas.microsoft.com/office/powerpoint/2010/main" val="293569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10: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Health Related Problems: Menopause. Ask the following questions and write the responses of the participants on the white board or newsprint.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is menopause?</a:t>
            </a:r>
            <a:r>
              <a:rPr lang="en-US" sz="1200" i="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are the symptoms of menopause?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The first sign is an irregular menstrual cycle. Once a cycle becomes off-schedule, it should stop completely within about 4 years.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Symptoms include mood swings, lower sex drive, hot flashes, sweating, racing heart, headaches, vaginal dryness and soreness, painful sex, and trouble sleeping.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Vaginal atrophy is a thinning, drying, and inflammation of the vaginal walls due to having less estrogen.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Menopause causes the vagina to become smaller, shorter, and lose the typical folds (</a:t>
            </a:r>
            <a:r>
              <a:rPr lang="en-US" sz="1200" dirty="0" err="1"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rugae</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the vaginal skin is more brittle and prone to friction, causing bleeding. Intercourse is more painful, and women are more prone to infection.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Vagina shrinking symptoms include: vaginal dryness, itching or burning, painful intercourse, urinating more often, painful urination (dysuria), and passing urine unintentionally during the night.</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How does FGC affect menopause? </a:t>
            </a:r>
          </a:p>
          <a:p>
            <a:pPr marL="1200150" marR="0" lvl="2" indent="-285750">
              <a:lnSpc>
                <a:spcPct val="110000"/>
              </a:lnSpc>
              <a:spcBef>
                <a:spcPts val="0"/>
              </a:spcBef>
              <a:spcAft>
                <a:spcPts val="0"/>
              </a:spcAft>
              <a:buFont typeface="+mj-lt"/>
              <a:buAutoNum type="alphaLcPeriod"/>
            </a:pPr>
            <a:r>
              <a:rPr lang="en-US" sz="1200" dirty="0" smtClean="0">
                <a:effectLst/>
                <a:latin typeface="Arial" panose="020B0604020202020204" pitchFamily="34" charset="0"/>
                <a:ea typeface="Constantia" panose="02030602050306030303" pitchFamily="18" charset="0"/>
              </a:rPr>
              <a:t>Discuss with the women how these symptoms can interact with FGC complications. </a:t>
            </a:r>
            <a:endParaRPr lang="en-US" sz="1100" dirty="0"/>
          </a:p>
        </p:txBody>
      </p:sp>
      <p:sp>
        <p:nvSpPr>
          <p:cNvPr id="4" name="Slide Number Placeholder 3"/>
          <p:cNvSpPr>
            <a:spLocks noGrp="1"/>
          </p:cNvSpPr>
          <p:nvPr>
            <p:ph type="sldNum" sz="quarter" idx="10"/>
          </p:nvPr>
        </p:nvSpPr>
        <p:spPr/>
        <p:txBody>
          <a:bodyPr/>
          <a:lstStyle/>
          <a:p>
            <a:fld id="{AB145B4A-4005-0244-AB96-838571284629}" type="slidenum">
              <a:rPr lang="en-US" smtClean="0"/>
              <a:t>10</a:t>
            </a:fld>
            <a:endParaRPr lang="en-US"/>
          </a:p>
        </p:txBody>
      </p:sp>
    </p:spTree>
    <p:extLst>
      <p:ext uri="{BB962C8B-B14F-4D97-AF65-F5344CB8AC3E}">
        <p14:creationId xmlns:p14="http://schemas.microsoft.com/office/powerpoint/2010/main" val="6658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Arial" panose="020B0604020202020204" pitchFamily="34" charset="0"/>
                <a:ea typeface="Constantia" panose="02030602050306030303"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rPr>
              <a:t>Slide 11. </a:t>
            </a:r>
            <a:r>
              <a:rPr lang="en-US" sz="1200" dirty="0" smtClean="0">
                <a:effectLst/>
                <a:latin typeface="Arial" panose="020B0604020202020204" pitchFamily="34" charset="0"/>
                <a:ea typeface="Constantia" panose="02030602050306030303" pitchFamily="18" charset="0"/>
              </a:rPr>
              <a:t>Tell the participants, </a:t>
            </a:r>
            <a:r>
              <a:rPr lang="en-US" sz="1200" i="1" dirty="0" smtClean="0">
                <a:solidFill>
                  <a:srgbClr val="C66951"/>
                </a:solidFill>
                <a:effectLst/>
                <a:latin typeface="Arial" panose="020B0604020202020204" pitchFamily="34" charset="0"/>
                <a:ea typeface="Constantia" panose="02030602050306030303" pitchFamily="18" charset="0"/>
              </a:rPr>
              <a:t>We are going to discuss the emotional consequences of FGC. To begin, we are going to listen to the words of women who have experienced FGC through song and poems. </a:t>
            </a:r>
            <a:r>
              <a:rPr lang="en-US" sz="1200" dirty="0" smtClean="0">
                <a:effectLst/>
                <a:latin typeface="Arial" panose="020B0604020202020204" pitchFamily="34" charset="0"/>
                <a:ea typeface="Constantia" panose="02030602050306030303" pitchFamily="18" charset="0"/>
              </a:rPr>
              <a:t>Ask the women to listen to the song and pay attention to how it might fit with their own experience. Introduce the song by saying that it is a song asking Somali men to rethink their mother’s rights. Press play to show the video (</a:t>
            </a:r>
            <a:r>
              <a:rPr lang="en-US" sz="1200" i="1" dirty="0" err="1" smtClean="0">
                <a:solidFill>
                  <a:srgbClr val="C66951"/>
                </a:solidFill>
                <a:effectLst/>
                <a:latin typeface="Arial" panose="020B0604020202020204" pitchFamily="34" charset="0"/>
                <a:ea typeface="Constantia" panose="02030602050306030303" pitchFamily="18" charset="0"/>
              </a:rPr>
              <a:t>Gabayga</a:t>
            </a:r>
            <a:r>
              <a:rPr lang="en-US" sz="1200" i="1" dirty="0" smtClean="0">
                <a:solidFill>
                  <a:srgbClr val="C66951"/>
                </a:solidFill>
                <a:effectLst/>
                <a:latin typeface="Arial" panose="020B0604020202020204" pitchFamily="34" charset="0"/>
                <a:ea typeface="Constantia" panose="02030602050306030303" pitchFamily="18" charset="0"/>
              </a:rPr>
              <a:t> </a:t>
            </a:r>
            <a:r>
              <a:rPr lang="en-US" sz="1200" i="1" dirty="0" err="1" smtClean="0">
                <a:solidFill>
                  <a:srgbClr val="C66951"/>
                </a:solidFill>
                <a:effectLst/>
                <a:latin typeface="Arial" panose="020B0604020202020204" pitchFamily="34" charset="0"/>
                <a:ea typeface="Constantia" panose="02030602050306030303" pitchFamily="18" charset="0"/>
              </a:rPr>
              <a:t>Dardaaran</a:t>
            </a:r>
            <a:r>
              <a:rPr lang="en-US" sz="1200" i="1" dirty="0" smtClean="0">
                <a:solidFill>
                  <a:srgbClr val="C66951"/>
                </a:solidFill>
                <a:effectLst/>
                <a:latin typeface="Arial" panose="020B0604020202020204" pitchFamily="34" charset="0"/>
                <a:ea typeface="Constantia" panose="02030602050306030303" pitchFamily="18" charset="0"/>
              </a:rPr>
              <a:t> </a:t>
            </a:r>
            <a:r>
              <a:rPr lang="en-US" sz="1200" i="1" dirty="0" err="1" smtClean="0">
                <a:solidFill>
                  <a:srgbClr val="C66951"/>
                </a:solidFill>
                <a:effectLst/>
                <a:latin typeface="Arial" panose="020B0604020202020204" pitchFamily="34" charset="0"/>
                <a:ea typeface="Constantia" panose="02030602050306030303" pitchFamily="18" charset="0"/>
              </a:rPr>
              <a:t>dhibta</a:t>
            </a:r>
            <a:r>
              <a:rPr lang="en-US" sz="1200" i="1" dirty="0" smtClean="0">
                <a:solidFill>
                  <a:srgbClr val="C66951"/>
                </a:solidFill>
                <a:effectLst/>
                <a:latin typeface="Arial" panose="020B0604020202020204" pitchFamily="34" charset="0"/>
                <a:ea typeface="Constantia" panose="02030602050306030303" pitchFamily="18" charset="0"/>
              </a:rPr>
              <a:t> </a:t>
            </a:r>
            <a:r>
              <a:rPr lang="en-US" sz="1200" i="1" dirty="0" err="1" smtClean="0">
                <a:solidFill>
                  <a:srgbClr val="C66951"/>
                </a:solidFill>
                <a:effectLst/>
                <a:latin typeface="Arial" panose="020B0604020202020204" pitchFamily="34" charset="0"/>
                <a:ea typeface="Constantia" panose="02030602050306030303" pitchFamily="18" charset="0"/>
              </a:rPr>
              <a:t>dumarka</a:t>
            </a:r>
            <a:r>
              <a:rPr lang="en-US" sz="1200" i="1" dirty="0" smtClean="0">
                <a:solidFill>
                  <a:srgbClr val="C66951"/>
                </a:solidFill>
                <a:effectLst/>
                <a:latin typeface="Arial" panose="020B0604020202020204" pitchFamily="34" charset="0"/>
                <a:ea typeface="Constantia" panose="02030602050306030303" pitchFamily="18" charset="0"/>
              </a:rPr>
              <a:t> </a:t>
            </a:r>
            <a:r>
              <a:rPr lang="en-US" sz="1200" i="1" dirty="0" err="1" smtClean="0">
                <a:solidFill>
                  <a:srgbClr val="C66951"/>
                </a:solidFill>
                <a:effectLst/>
                <a:latin typeface="Arial" panose="020B0604020202020204" pitchFamily="34" charset="0"/>
                <a:ea typeface="Constantia" panose="02030602050306030303" pitchFamily="18" charset="0"/>
              </a:rPr>
              <a:t>haysata</a:t>
            </a:r>
            <a:r>
              <a:rPr lang="en-US" sz="1200" i="1" dirty="0" smtClean="0">
                <a:solidFill>
                  <a:srgbClr val="C66951"/>
                </a:solidFill>
                <a:effectLst/>
                <a:latin typeface="Arial" panose="020B0604020202020204" pitchFamily="34" charset="0"/>
                <a:ea typeface="Constantia" panose="02030602050306030303" pitchFamily="18" charset="0"/>
              </a:rPr>
              <a:t> </a:t>
            </a:r>
            <a:r>
              <a:rPr lang="en-US" sz="1200" i="1" dirty="0" err="1" smtClean="0">
                <a:solidFill>
                  <a:srgbClr val="C66951"/>
                </a:solidFill>
                <a:effectLst/>
                <a:latin typeface="Arial" panose="020B0604020202020204" pitchFamily="34" charset="0"/>
                <a:ea typeface="Constantia" panose="02030602050306030303" pitchFamily="18" charset="0"/>
              </a:rPr>
              <a:t>Marxuumad</a:t>
            </a:r>
            <a:r>
              <a:rPr lang="en-US" sz="1200" i="1" dirty="0" smtClean="0">
                <a:solidFill>
                  <a:srgbClr val="C66951"/>
                </a:solidFill>
                <a:effectLst/>
                <a:latin typeface="Arial" panose="020B0604020202020204" pitchFamily="34" charset="0"/>
                <a:ea typeface="Constantia" panose="02030602050306030303" pitchFamily="18" charset="0"/>
              </a:rPr>
              <a:t> </a:t>
            </a:r>
            <a:r>
              <a:rPr lang="en-US" sz="1200" i="1" dirty="0" err="1" smtClean="0">
                <a:solidFill>
                  <a:srgbClr val="C66951"/>
                </a:solidFill>
                <a:effectLst/>
                <a:latin typeface="Arial" panose="020B0604020202020204" pitchFamily="34" charset="0"/>
                <a:ea typeface="Constantia" panose="02030602050306030303" pitchFamily="18" charset="0"/>
              </a:rPr>
              <a:t>Saado</a:t>
            </a:r>
            <a:r>
              <a:rPr lang="en-US" sz="1200" i="1" dirty="0" smtClean="0">
                <a:solidFill>
                  <a:srgbClr val="C66951"/>
                </a:solidFill>
                <a:effectLst/>
                <a:latin typeface="Arial" panose="020B0604020202020204" pitchFamily="34" charset="0"/>
                <a:ea typeface="Constantia" panose="02030602050306030303" pitchFamily="18" charset="0"/>
              </a:rPr>
              <a:t> Cali </a:t>
            </a:r>
            <a:r>
              <a:rPr lang="en-US" sz="1200" i="1" dirty="0" err="1" smtClean="0">
                <a:solidFill>
                  <a:srgbClr val="C66951"/>
                </a:solidFill>
                <a:effectLst/>
                <a:latin typeface="Arial" panose="020B0604020202020204" pitchFamily="34" charset="0"/>
                <a:ea typeface="Constantia" panose="02030602050306030303" pitchFamily="18" charset="0"/>
              </a:rPr>
              <a:t>Warsame</a:t>
            </a:r>
            <a:r>
              <a:rPr lang="en-US" sz="1200" i="1" dirty="0" smtClean="0">
                <a:solidFill>
                  <a:srgbClr val="C66951"/>
                </a:solidFill>
                <a:effectLst/>
                <a:latin typeface="Arial" panose="020B0604020202020204" pitchFamily="34" charset="0"/>
                <a:ea typeface="Constantia" panose="02030602050306030303" pitchFamily="18" charset="0"/>
              </a:rPr>
              <a:t> – 5:18</a:t>
            </a:r>
            <a:r>
              <a:rPr lang="en-US" sz="1200" dirty="0" smtClean="0">
                <a:effectLst/>
                <a:latin typeface="Arial" panose="020B0604020202020204" pitchFamily="34" charset="0"/>
                <a:ea typeface="Constantia" panose="02030602050306030303"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https://www.youtube.com/watch?v=OURxhWfTeeI</a:t>
            </a:r>
            <a:endParaRPr lang="en-US" b="0" dirty="0" smtClean="0"/>
          </a:p>
        </p:txBody>
      </p:sp>
      <p:sp>
        <p:nvSpPr>
          <p:cNvPr id="4" name="Slide Number Placeholder 3"/>
          <p:cNvSpPr>
            <a:spLocks noGrp="1"/>
          </p:cNvSpPr>
          <p:nvPr>
            <p:ph type="sldNum" sz="quarter" idx="10"/>
          </p:nvPr>
        </p:nvSpPr>
        <p:spPr/>
        <p:txBody>
          <a:bodyPr/>
          <a:lstStyle/>
          <a:p>
            <a:fld id="{30E66811-7500-4FDD-B951-0F51F3CA892C}" type="slidenum">
              <a:rPr lang="en-US" smtClean="0"/>
              <a:pPr/>
              <a:t>11</a:t>
            </a:fld>
            <a:endParaRPr lang="en-US"/>
          </a:p>
        </p:txBody>
      </p:sp>
    </p:spTree>
    <p:extLst>
      <p:ext uri="{BB962C8B-B14F-4D97-AF65-F5344CB8AC3E}">
        <p14:creationId xmlns:p14="http://schemas.microsoft.com/office/powerpoint/2010/main" val="272931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12.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Tell the participants that this poem is recited by a young Somali girl, describing the day she was cut. Ask them to listen to the poem and pay attention to how it might fit with their own experience. Press play to show the video (</a:t>
            </a: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The Day I Will Never Forget – 4:00</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t>
            </a:r>
            <a:r>
              <a:rPr lang="en-US" sz="1100" baseline="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 </a:t>
            </a:r>
            <a:r>
              <a:rPr lang="en-US" sz="1200" b="0" i="0" u="none" strike="noStrike" kern="1200" baseline="0" dirty="0" smtClean="0">
                <a:solidFill>
                  <a:schemeClr val="tx1"/>
                </a:solidFill>
                <a:latin typeface="+mn-lt"/>
                <a:ea typeface="+mn-ea"/>
                <a:cs typeface="+mn-cs"/>
              </a:rPr>
              <a:t>https://www.youtube.com/watch?v=vP5ibwSAkBs</a:t>
            </a:r>
          </a:p>
        </p:txBody>
      </p:sp>
      <p:sp>
        <p:nvSpPr>
          <p:cNvPr id="4" name="Slide Number Placeholder 3"/>
          <p:cNvSpPr>
            <a:spLocks noGrp="1"/>
          </p:cNvSpPr>
          <p:nvPr>
            <p:ph type="sldNum" sz="quarter" idx="10"/>
          </p:nvPr>
        </p:nvSpPr>
        <p:spPr/>
        <p:txBody>
          <a:bodyPr/>
          <a:lstStyle/>
          <a:p>
            <a:fld id="{30E66811-7500-4FDD-B951-0F51F3CA892C}" type="slidenum">
              <a:rPr lang="en-US" smtClean="0"/>
              <a:pPr/>
              <a:t>12</a:t>
            </a:fld>
            <a:endParaRPr lang="en-US"/>
          </a:p>
        </p:txBody>
      </p:sp>
    </p:spTree>
    <p:extLst>
      <p:ext uri="{BB962C8B-B14F-4D97-AF65-F5344CB8AC3E}">
        <p14:creationId xmlns:p14="http://schemas.microsoft.com/office/powerpoint/2010/main" val="389716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Arial" panose="020B0604020202020204" pitchFamily="34" charset="0"/>
                <a:ea typeface="Constantia" panose="02030602050306030303"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rPr>
              <a:t>Slide 13. </a:t>
            </a:r>
            <a:r>
              <a:rPr lang="en-US" sz="1200" dirty="0" smtClean="0">
                <a:effectLst/>
                <a:latin typeface="Arial" panose="020B0604020202020204" pitchFamily="34" charset="0"/>
                <a:ea typeface="Constantia" panose="02030602050306030303" pitchFamily="18" charset="0"/>
              </a:rPr>
              <a:t>Tell the participants that this video is a segment from a documentary, "The Day I Will Never Forget." It is a featured documentary by filmmaker Kim </a:t>
            </a:r>
            <a:r>
              <a:rPr lang="en-US" sz="1200" dirty="0" err="1" smtClean="0">
                <a:effectLst/>
                <a:latin typeface="Arial" panose="020B0604020202020204" pitchFamily="34" charset="0"/>
                <a:ea typeface="Constantia" panose="02030602050306030303" pitchFamily="18" charset="0"/>
              </a:rPr>
              <a:t>Longinotto</a:t>
            </a:r>
            <a:r>
              <a:rPr lang="en-US" sz="1200" dirty="0" smtClean="0">
                <a:effectLst/>
                <a:latin typeface="Arial" panose="020B0604020202020204" pitchFamily="34" charset="0"/>
                <a:ea typeface="Constantia" panose="02030602050306030303" pitchFamily="18" charset="0"/>
              </a:rPr>
              <a:t> that examines the practice of FGC. Women speak candidly about the practice and explain its cultural significance within society. This video shows an older woman describing, in Somali, how she cut girls Ask them to listen to the poem and pay attention to how it might fit with their own experience. Press play to show the video (</a:t>
            </a:r>
            <a:r>
              <a:rPr lang="en-US" sz="1200" i="1" dirty="0" smtClean="0">
                <a:solidFill>
                  <a:srgbClr val="C66951"/>
                </a:solidFill>
                <a:effectLst/>
                <a:latin typeface="Arial" panose="020B0604020202020204" pitchFamily="34" charset="0"/>
                <a:ea typeface="Constantia" panose="02030602050306030303" pitchFamily="18" charset="0"/>
              </a:rPr>
              <a:t>The Day I Will Never Forget – 3:15</a:t>
            </a:r>
            <a:r>
              <a:rPr lang="en-US" sz="1200" dirty="0" smtClean="0">
                <a:effectLst/>
                <a:latin typeface="Arial" panose="020B0604020202020204" pitchFamily="34" charset="0"/>
                <a:ea typeface="Constantia" panose="02030602050306030303" pitchFamily="18" charset="0"/>
              </a:rPr>
              <a:t>)</a:t>
            </a:r>
            <a:r>
              <a:rPr lang="en-US" sz="1200" b="0" i="0" u="none" strike="noStrike" kern="1200" baseline="0" dirty="0" smtClean="0">
                <a:solidFill>
                  <a:schemeClr val="tx1"/>
                </a:solidFill>
                <a:latin typeface="+mn-lt"/>
                <a:ea typeface="+mn-ea"/>
                <a:cs typeface="+mn-cs"/>
              </a:rPr>
              <a:t> https://www.youtube.com/watch?v=gKaRMwO5lFw</a:t>
            </a:r>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13</a:t>
            </a:fld>
            <a:endParaRPr lang="en-US"/>
          </a:p>
        </p:txBody>
      </p:sp>
    </p:spTree>
    <p:extLst>
      <p:ext uri="{BB962C8B-B14F-4D97-AF65-F5344CB8AC3E}">
        <p14:creationId xmlns:p14="http://schemas.microsoft.com/office/powerpoint/2010/main" val="4054512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dirty="0" smtClean="0">
                <a:effectLst/>
                <a:latin typeface="Arial" panose="020B0604020202020204" pitchFamily="34" charset="0"/>
                <a:ea typeface="Constantia" panose="02030602050306030303" pitchFamily="18" charset="0"/>
              </a:rPr>
              <a:t>Show </a:t>
            </a:r>
            <a:r>
              <a:rPr lang="en-US" sz="1100" b="1" dirty="0" smtClean="0">
                <a:solidFill>
                  <a:srgbClr val="C66951"/>
                </a:solidFill>
                <a:effectLst/>
                <a:latin typeface="Arial" panose="020B0604020202020204" pitchFamily="34" charset="0"/>
                <a:ea typeface="Constantia" panose="02030602050306030303" pitchFamily="18" charset="0"/>
              </a:rPr>
              <a:t>Slide 14. </a:t>
            </a:r>
            <a:r>
              <a:rPr lang="en-US" sz="1100" dirty="0" smtClean="0">
                <a:effectLst/>
                <a:latin typeface="Arial" panose="020B0604020202020204" pitchFamily="34" charset="0"/>
                <a:ea typeface="Constantia" panose="02030602050306030303" pitchFamily="18" charset="0"/>
              </a:rPr>
              <a:t>Tell the participants that you will read a poem entitled, </a:t>
            </a:r>
            <a:r>
              <a:rPr lang="en-US" sz="1100" i="1" dirty="0" smtClean="0">
                <a:solidFill>
                  <a:srgbClr val="C66951"/>
                </a:solidFill>
                <a:effectLst/>
                <a:latin typeface="Arial" panose="020B0604020202020204" pitchFamily="34" charset="0"/>
                <a:ea typeface="Constantia" panose="02030602050306030303" pitchFamily="18" charset="0"/>
              </a:rPr>
              <a:t>Bar Baa </a:t>
            </a:r>
            <a:r>
              <a:rPr lang="en-US" sz="1100" i="1" dirty="0" err="1" smtClean="0">
                <a:solidFill>
                  <a:srgbClr val="C66951"/>
                </a:solidFill>
                <a:effectLst/>
                <a:latin typeface="Arial" panose="020B0604020202020204" pitchFamily="34" charset="0"/>
                <a:ea typeface="Constantia" panose="02030602050306030303" pitchFamily="18" charset="0"/>
              </a:rPr>
              <a:t>Igu</a:t>
            </a:r>
            <a:r>
              <a:rPr lang="en-US" sz="1100" i="1" dirty="0" smtClean="0">
                <a:solidFill>
                  <a:srgbClr val="C66951"/>
                </a:solidFill>
                <a:effectLst/>
                <a:latin typeface="Arial" panose="020B0604020202020204" pitchFamily="34" charset="0"/>
                <a:ea typeface="Constantia" panose="02030602050306030303"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rPr>
              <a:t>Taala</a:t>
            </a:r>
            <a:r>
              <a:rPr lang="en-US" sz="1100" i="1" dirty="0" smtClean="0">
                <a:solidFill>
                  <a:srgbClr val="C66951"/>
                </a:solidFill>
                <a:effectLst/>
                <a:latin typeface="Arial" panose="020B0604020202020204" pitchFamily="34" charset="0"/>
                <a:ea typeface="Constantia" panose="02030602050306030303"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rPr>
              <a:t>aan</a:t>
            </a:r>
            <a:r>
              <a:rPr lang="en-US" sz="1100" i="1" dirty="0" smtClean="0">
                <a:solidFill>
                  <a:srgbClr val="C66951"/>
                </a:solidFill>
                <a:effectLst/>
                <a:latin typeface="Arial" panose="020B0604020202020204" pitchFamily="34" charset="0"/>
                <a:ea typeface="Constantia" panose="02030602050306030303"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rPr>
              <a:t>Weligeed</a:t>
            </a:r>
            <a:r>
              <a:rPr lang="en-US" sz="1100" i="1" dirty="0" smtClean="0">
                <a:solidFill>
                  <a:srgbClr val="C66951"/>
                </a:solidFill>
                <a:effectLst/>
                <a:latin typeface="Arial" panose="020B0604020202020204" pitchFamily="34" charset="0"/>
                <a:ea typeface="Constantia" panose="02030602050306030303"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rPr>
              <a:t>Tirmayn</a:t>
            </a:r>
            <a:r>
              <a:rPr lang="en-US" sz="1100" i="1" dirty="0" smtClean="0">
                <a:solidFill>
                  <a:srgbClr val="C66951"/>
                </a:solidFill>
                <a:effectLst/>
                <a:latin typeface="Arial" panose="020B0604020202020204" pitchFamily="34" charset="0"/>
                <a:ea typeface="Constantia" panose="02030602050306030303" pitchFamily="18" charset="0"/>
              </a:rPr>
              <a:t> (I have (harbor) a mark that can never be erased)</a:t>
            </a:r>
            <a:r>
              <a:rPr lang="en-US" sz="1100" dirty="0" smtClean="0">
                <a:solidFill>
                  <a:srgbClr val="C66951"/>
                </a:solidFill>
                <a:effectLst/>
                <a:latin typeface="Arial" panose="020B0604020202020204" pitchFamily="34" charset="0"/>
                <a:ea typeface="Constantia" panose="02030602050306030303" pitchFamily="18" charset="0"/>
              </a:rPr>
              <a:t>. </a:t>
            </a:r>
            <a:r>
              <a:rPr lang="en-US" sz="1100" dirty="0" smtClean="0">
                <a:effectLst/>
                <a:latin typeface="Arial" panose="020B0604020202020204" pitchFamily="34" charset="0"/>
                <a:ea typeface="Constantia" panose="02030602050306030303" pitchFamily="18" charset="0"/>
              </a:rPr>
              <a:t>It tells of the FGC experience of Halima Cali </a:t>
            </a:r>
            <a:r>
              <a:rPr lang="en-US" sz="1100" dirty="0" err="1" smtClean="0">
                <a:effectLst/>
                <a:latin typeface="Arial" panose="020B0604020202020204" pitchFamily="34" charset="0"/>
                <a:ea typeface="Constantia" panose="02030602050306030303" pitchFamily="18" charset="0"/>
              </a:rPr>
              <a:t>Warsame</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14</a:t>
            </a:fld>
            <a:endParaRPr lang="en-US"/>
          </a:p>
        </p:txBody>
      </p:sp>
    </p:spTree>
    <p:extLst>
      <p:ext uri="{BB962C8B-B14F-4D97-AF65-F5344CB8AC3E}">
        <p14:creationId xmlns:p14="http://schemas.microsoft.com/office/powerpoint/2010/main" val="23026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1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15</a:t>
            </a:r>
            <a:r>
              <a:rPr lang="en-US" sz="1100" b="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t>
            </a: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Read the poem.</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Toban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anoon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gaarin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tabar</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weyna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aan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lahayn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(Before I reached ten and was not so strong)</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Tooray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igu</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qalatay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habar</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aan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tacliin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labarin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(An old uneducated woman cut me with a knife)</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Qodaxday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igu</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taagtay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hilibkay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tiqtiqahayeen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(Piercing me with thorns to tightly suture the flesh)</a:t>
            </a:r>
          </a:p>
          <a:p>
            <a:pPr marL="457200" marR="0">
              <a:lnSpc>
                <a:spcPct val="110000"/>
              </a:lnSpc>
              <a:spcBef>
                <a:spcPts val="0"/>
              </a:spcBef>
              <a:spcAft>
                <a:spcPts val="0"/>
              </a:spcAft>
            </a:pP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Tiftii</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Kaadida</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wadnaha</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tash</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layga</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yiri</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oo</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(My heart was pierced with the first drops of urine)</a:t>
            </a:r>
            <a:endParaRPr lang="en-US" sz="10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Bar baa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igu</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taala</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aan</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weligeed</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05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tirmayn</a:t>
            </a: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05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 have a mark that can never be erased)</a:t>
            </a:r>
            <a:endParaRPr lang="en-US" sz="10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15</a:t>
            </a:fld>
            <a:endParaRPr lang="en-US"/>
          </a:p>
        </p:txBody>
      </p:sp>
    </p:spTree>
    <p:extLst>
      <p:ext uri="{BB962C8B-B14F-4D97-AF65-F5344CB8AC3E}">
        <p14:creationId xmlns:p14="http://schemas.microsoft.com/office/powerpoint/2010/main" val="825085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1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16.</a:t>
            </a: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Continue to read the poem.</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Markaan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taaba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qaaday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oon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taladiisa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guur</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u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kacay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(When I grew up and prepared for marriage)</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Salaanta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utaagay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toolmanahaan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jeclaa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(When I raised my hand to greet my handsome love)</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Tacab</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qaadashiyo</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gurigii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mar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laysla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tegay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(When we collected our house hold goods and entered our home)</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Taabashaddii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horeba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wadnaha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tash</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layga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yiri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(My heart was pierced with the first touch)</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Bar baa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igu</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taala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aan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weligeed</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tirmayn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 have a mark that can never be erased)</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16</a:t>
            </a:fld>
            <a:endParaRPr lang="en-US"/>
          </a:p>
        </p:txBody>
      </p:sp>
    </p:spTree>
    <p:extLst>
      <p:ext uri="{BB962C8B-B14F-4D97-AF65-F5344CB8AC3E}">
        <p14:creationId xmlns:p14="http://schemas.microsoft.com/office/powerpoint/2010/main" val="2830939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1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17.</a:t>
            </a: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Continue to read the poem.</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Tiftii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igu</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gorordhay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tarantii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Ilaah</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alkumay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(When God created a life out of the few drops that managed to get in)</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Talalka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cudurka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tiiraanyadii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walaca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(When I suffered with the morning sickness)</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Markay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taarikhdii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dhamatay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ee</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fooshii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timi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(when the time finished and labor came)</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Tooray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looqaaday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hilibkii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marhore</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la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tolay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 knife was taken for the already sutured flesh)</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Tararacidd</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jiirka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wadnaha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tash</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layga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yiri</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(My heart was pierced with the tearing skin)</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Barbaa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igu</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taala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aan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weligeed</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tirmayn</a:t>
            </a:r>
            <a:endPar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rPr>
              <a:t>(I have a mark that can never be erased)</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17</a:t>
            </a:fld>
            <a:endParaRPr lang="en-US"/>
          </a:p>
        </p:txBody>
      </p:sp>
    </p:spTree>
    <p:extLst>
      <p:ext uri="{BB962C8B-B14F-4D97-AF65-F5344CB8AC3E}">
        <p14:creationId xmlns:p14="http://schemas.microsoft.com/office/powerpoint/2010/main" val="2873768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1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18.</a:t>
            </a: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Finish the poem.</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Towsda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cudurkaasana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iilkaan</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la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tagahayaa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ee</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 will take its (FGM/FGC) consequences to the grave)</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Taa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nawada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qaaday</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gabdhihiina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uga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r>
              <a:rPr lang="en-US" sz="1100" i="1" dirty="0" err="1"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tura</a:t>
            </a:r>
            <a:r>
              <a:rPr lang="en-US" sz="11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050" i="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100" i="1" dirty="0" smtClean="0">
                <a:solidFill>
                  <a:srgbClr val="C66951"/>
                </a:solidFill>
                <a:effectLst/>
                <a:latin typeface="Arial" panose="020B0604020202020204" pitchFamily="34" charset="0"/>
                <a:ea typeface="Constantia" panose="02030602050306030303" pitchFamily="18" charset="0"/>
              </a:rPr>
              <a:t>(Save your girls from this that engulfed us all!)</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18</a:t>
            </a:fld>
            <a:endParaRPr lang="en-US"/>
          </a:p>
        </p:txBody>
      </p:sp>
    </p:spTree>
    <p:extLst>
      <p:ext uri="{BB962C8B-B14F-4D97-AF65-F5344CB8AC3E}">
        <p14:creationId xmlns:p14="http://schemas.microsoft.com/office/powerpoint/2010/main" val="319495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Distribute</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Handout 3.2.3: EMOTIONAL CONSEQUENCES OF FGC</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a:lnSpc>
                <a:spcPct val="110000"/>
              </a:lnSpc>
              <a:spcBef>
                <a:spcPts val="0"/>
              </a:spcBef>
              <a:spcAft>
                <a:spcPts val="0"/>
              </a:spcAft>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19.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Ask the participants the following questions. Encourage all groups to provide responses to the questions. Record key findings, as well as if the group came to a consensus on any of these questions.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do you think about the song, poems, and video?</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do you think are the emotional consequences of FGC?</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are some emotional consequences to FGC that you or other women you know experienced?</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would you tell a girl or young woman about the emotional consequences of FGC if she was being pressured to undergo FGC?</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B145B4A-4005-0244-AB96-838571284629}" type="slidenum">
              <a:rPr lang="en-US" smtClean="0"/>
              <a:t>19</a:t>
            </a:fld>
            <a:endParaRPr lang="en-US"/>
          </a:p>
        </p:txBody>
      </p:sp>
    </p:spTree>
    <p:extLst>
      <p:ext uri="{BB962C8B-B14F-4D97-AF65-F5344CB8AC3E}">
        <p14:creationId xmlns:p14="http://schemas.microsoft.com/office/powerpoint/2010/main" val="362903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Arial" panose="020B0604020202020204" pitchFamily="34" charset="0"/>
                <a:ea typeface="Constantia" panose="02030602050306030303" pitchFamily="18" charset="0"/>
              </a:rPr>
              <a:t>Introduce the module (</a:t>
            </a:r>
            <a:r>
              <a:rPr lang="en-US" sz="1200" b="1" dirty="0" smtClean="0">
                <a:solidFill>
                  <a:srgbClr val="FBC01E"/>
                </a:solidFill>
                <a:effectLst/>
                <a:latin typeface="Arial" panose="020B0604020202020204" pitchFamily="34" charset="0"/>
                <a:ea typeface="Constantia" panose="02030602050306030303" pitchFamily="18" charset="0"/>
              </a:rPr>
              <a:t>Slide 2</a:t>
            </a:r>
            <a:r>
              <a:rPr lang="en-US" sz="1200" dirty="0" smtClean="0">
                <a:effectLst/>
                <a:latin typeface="Arial" panose="020B0604020202020204" pitchFamily="34" charset="0"/>
                <a:ea typeface="Constantia" panose="02030602050306030303" pitchFamily="18" charset="0"/>
              </a:rPr>
              <a:t>). </a:t>
            </a:r>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2</a:t>
            </a:fld>
            <a:endParaRPr lang="en-US"/>
          </a:p>
        </p:txBody>
      </p:sp>
    </p:spTree>
    <p:extLst>
      <p:ext uri="{BB962C8B-B14F-4D97-AF65-F5344CB8AC3E}">
        <p14:creationId xmlns:p14="http://schemas.microsoft.com/office/powerpoint/2010/main" val="1184343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20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introducing the guest speaker.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Introduce the guest speaker, who is a trained medical professional (a nurse or OB-GYN preferably).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The guest speaker will share her medical training and experience with FGC, comment on the presentation, and talk about the health issues she most often encounters related to FGC.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effectLst/>
                <a:latin typeface="Arial" panose="020B0604020202020204" pitchFamily="34" charset="0"/>
                <a:ea typeface="Constantia" panose="02030602050306030303" pitchFamily="18" charset="0"/>
              </a:rPr>
              <a:t>The guest speaker will then invite questions and provide answers.</a:t>
            </a:r>
            <a:endParaRPr lang="en-US" dirty="0" smtClean="0"/>
          </a:p>
          <a:p>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20</a:t>
            </a:fld>
            <a:endParaRPr lang="en-US"/>
          </a:p>
        </p:txBody>
      </p:sp>
    </p:spTree>
    <p:extLst>
      <p:ext uri="{BB962C8B-B14F-4D97-AF65-F5344CB8AC3E}">
        <p14:creationId xmlns:p14="http://schemas.microsoft.com/office/powerpoint/2010/main" val="3774482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Distribute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Handout 3.2.4: ANONYMOUS’ STORY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21: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Anonymous’ Story. Tell the participants that this is a real story of a 14 year old girl from Somalia currently living in the UK. Read the story slowly, and ask participants to listen carefully.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endParaRPr lang="en-US" sz="1100" i="1"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 was six years old when it happened to me. I knew what was going to happen, I knew they were going to cut me because a lot of my friends had had it done and I’d had a look – it was quite normal for girls to have a look at each other. My friends had told me that it was really painful, that it was horrible, so I was terrified. It happened when my mother was away and relatives were looking after me and my sister.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SOURCE: https://www.brook.org.uk/your-life/female-genital-mutilation-fgm-real-story</a:t>
            </a:r>
            <a:endParaRPr lang="en-US" sz="1100" dirty="0" smtClean="0"/>
          </a:p>
          <a:p>
            <a:pPr marL="0" marR="0" lvl="0" indent="0">
              <a:lnSpc>
                <a:spcPct val="110000"/>
              </a:lnSpc>
              <a:spcBef>
                <a:spcPts val="0"/>
              </a:spcBef>
              <a:spcAft>
                <a:spcPts val="0"/>
              </a:spcAft>
              <a:buFont typeface="+mj-lt"/>
              <a:buNone/>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21</a:t>
            </a:fld>
            <a:endParaRPr lang="en-US"/>
          </a:p>
        </p:txBody>
      </p:sp>
    </p:spTree>
    <p:extLst>
      <p:ext uri="{BB962C8B-B14F-4D97-AF65-F5344CB8AC3E}">
        <p14:creationId xmlns:p14="http://schemas.microsoft.com/office/powerpoint/2010/main" val="3565730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22: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Anonymous’ Story.</a:t>
            </a:r>
            <a:r>
              <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rPr>
              <a:t>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Continue to read the story slowly.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endParaRPr lang="en-US" sz="1100" i="1"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In the morning, when I was at school, they told me it was ‘my time’. My uncle and aunt came to take me from the school. It was my sister’s time too – she was eight years old. The woman who cut us was my grandmother’s sister – and she was going to cut us in a tent near a huge tree. They used ropes to tie our legs apart and there were lots and lots of girls there. I could hear screaming, lots of horrible screaming and there was so much blood. Girls were crying.</a:t>
            </a:r>
            <a:endParaRPr lang="en-US" sz="11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22</a:t>
            </a:fld>
            <a:endParaRPr lang="en-US"/>
          </a:p>
        </p:txBody>
      </p:sp>
    </p:spTree>
    <p:extLst>
      <p:ext uri="{BB962C8B-B14F-4D97-AF65-F5344CB8AC3E}">
        <p14:creationId xmlns:p14="http://schemas.microsoft.com/office/powerpoint/2010/main" val="1761771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1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23: </a:t>
            </a: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Anonymous’ Story. Continue to read the story slowly.</a:t>
            </a:r>
            <a:endParaRPr lang="en-US" sz="105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sz="1100" i="1" dirty="0" smtClean="0">
              <a:solidFill>
                <a:srgbClr val="C66951"/>
              </a:solidFill>
              <a:effectLst/>
              <a:latin typeface="Arial" panose="020B0604020202020204" pitchFamily="34" charset="0"/>
              <a:ea typeface="Constantia" panose="02030602050306030303" pitchFamily="18" charset="0"/>
            </a:endParaRPr>
          </a:p>
          <a:p>
            <a:r>
              <a:rPr lang="en-US" sz="1100" i="1" dirty="0" smtClean="0">
                <a:solidFill>
                  <a:srgbClr val="C66951"/>
                </a:solidFill>
                <a:effectLst/>
                <a:latin typeface="Arial" panose="020B0604020202020204" pitchFamily="34" charset="0"/>
                <a:ea typeface="Constantia" panose="02030602050306030303" pitchFamily="18" charset="0"/>
              </a:rPr>
              <a:t>My sister went first, they cut her then they took her somewhere. I heard she fainted. My grandmother’s sister was cutting so many girls and when my sister had been done, she told her to stand just outside, and the blood was running down her legs, then she fainted. My grandmother was screaming at her sister – asking her how she could do this to her grandchildren. She was terrified that my sister would die. But my great aunt insisted, and they said it was my turn.– he helped carry me back to the cutter.</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23</a:t>
            </a:fld>
            <a:endParaRPr lang="en-US"/>
          </a:p>
        </p:txBody>
      </p:sp>
    </p:spTree>
    <p:extLst>
      <p:ext uri="{BB962C8B-B14F-4D97-AF65-F5344CB8AC3E}">
        <p14:creationId xmlns:p14="http://schemas.microsoft.com/office/powerpoint/2010/main" val="61263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24: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Anonymous’ Story. Continue to read the story slowly.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endParaRPr lang="en-US" sz="1100" i="1"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 ran away – I ran as fast as I could but they sent boys after me and they caught me. They took me legs and my arms and carried me back. One of them was my older brother. They tied me down, I was fighting as hard as I could, but they were stronger. I was screaming. The old woman, my great aunt, used a razor blade – it was clean and new, but there was no anesthetic when she cut me. I have no memory at all of her cutting me – it’s blank. But then another woman came, she was from a different city, and she gave me an injection before they stitched me up.</a:t>
            </a:r>
            <a:endParaRPr lang="en-US" sz="11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24</a:t>
            </a:fld>
            <a:endParaRPr lang="en-US"/>
          </a:p>
        </p:txBody>
      </p:sp>
    </p:spTree>
    <p:extLst>
      <p:ext uri="{BB962C8B-B14F-4D97-AF65-F5344CB8AC3E}">
        <p14:creationId xmlns:p14="http://schemas.microsoft.com/office/powerpoint/2010/main" val="1019374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25: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Anonymous’ Story. Continue to read the story slowly.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endParaRPr lang="en-US" sz="1100" i="1"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They tied my legs together the whole way down so I couldn’t open my legs, I was like that for three or four weeks. </a:t>
            </a:r>
            <a:endParaRPr lang="en-US" sz="1100" i="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endParaRPr lang="en-US" sz="1100" i="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 remember my grandmother taking me home and telling me I had to pee, I was terrified. Because my legs were tied I couldn’t sit to pee, so I leaned over on one side and the pain was unbearable. I jumped, and some of the stitches opened. My neighbor, she was in her 30s, said I would have to be sewn up again but my grandmother refused.</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25</a:t>
            </a:fld>
            <a:endParaRPr lang="en-US"/>
          </a:p>
        </p:txBody>
      </p:sp>
    </p:spTree>
    <p:extLst>
      <p:ext uri="{BB962C8B-B14F-4D97-AF65-F5344CB8AC3E}">
        <p14:creationId xmlns:p14="http://schemas.microsoft.com/office/powerpoint/2010/main" val="1059575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26: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Anonymous’ Story. Continue to read the story slowly.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endParaRPr lang="en-US" sz="1100" i="1"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When ...I started having periods, the problems started. I had to go to the doctor and they opened me, so everything is much better, but there are still some problems. Lots of people from my community believe that if you are ‘open’ [haven’t undergone FGM], no man will want to marry you, and they keep telling me that. </a:t>
            </a:r>
            <a:r>
              <a:rPr lang="en-US" sz="1200" i="1" u="sng"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But I don’t believe that – and in any case, if a man doesn’t want me because I am open, the way Allah made me, then he can go away.</a:t>
            </a:r>
            <a:endParaRPr lang="en-US" sz="1100" i="0" u="none"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endParaRPr lang="en-US" sz="1100" i="0" u="none"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Ask the participants the following questions. Remind them that they may use the handout to record their answers if they choose. Make sure to pause to allow participants to consider their answers and provide opportunities for all participants to share their answers.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do you think of the girl’s experience?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do you think of the last sentence?</a:t>
            </a:r>
            <a:endParaRPr lang="en-US" sz="11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26</a:t>
            </a:fld>
            <a:endParaRPr lang="en-US"/>
          </a:p>
        </p:txBody>
      </p:sp>
    </p:spTree>
    <p:extLst>
      <p:ext uri="{BB962C8B-B14F-4D97-AF65-F5344CB8AC3E}">
        <p14:creationId xmlns:p14="http://schemas.microsoft.com/office/powerpoint/2010/main" val="2760597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 </a:t>
            </a:r>
            <a:r>
              <a:rPr lang="en-US" sz="1200" b="1" kern="1200" dirty="0" smtClean="0">
                <a:solidFill>
                  <a:schemeClr val="tx1"/>
                </a:solidFill>
                <a:effectLst/>
                <a:latin typeface="+mn-lt"/>
                <a:ea typeface="+mn-ea"/>
                <a:cs typeface="+mn-cs"/>
              </a:rPr>
              <a:t>Slide 27. </a:t>
            </a:r>
            <a:r>
              <a:rPr lang="en-US" sz="1200" kern="1200" dirty="0" smtClean="0">
                <a:solidFill>
                  <a:schemeClr val="tx1"/>
                </a:solidFill>
                <a:effectLst/>
                <a:latin typeface="+mn-lt"/>
                <a:ea typeface="+mn-ea"/>
                <a:cs typeface="+mn-cs"/>
              </a:rPr>
              <a:t>Thank everyone for coming and participating. Thank the participants for sharing their stories and talking and explain that you understand this is a sensitive topic. Ask the following questions and allow a few minutes for answers.</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What did you learn from today’s session?</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How did you feel about the information?</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What questions do you have?</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WORKSHOP EVALUATION FORM</a:t>
            </a:r>
            <a:r>
              <a:rPr lang="en-US" sz="1200" kern="1200" dirty="0" smtClean="0">
                <a:solidFill>
                  <a:schemeClr val="tx1"/>
                </a:solidFill>
                <a:effectLst/>
                <a:latin typeface="+mn-lt"/>
                <a:ea typeface="+mn-ea"/>
                <a:cs typeface="+mn-cs"/>
              </a:rPr>
              <a:t>. Ask participants to complete and return it to the facilitator.</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 facilitator should complete the </a:t>
            </a:r>
            <a:r>
              <a:rPr lang="en-US" sz="1200" b="1" kern="1200" smtClean="0">
                <a:solidFill>
                  <a:schemeClr val="tx1"/>
                </a:solidFill>
                <a:effectLst/>
                <a:latin typeface="+mn-lt"/>
                <a:ea typeface="+mn-ea"/>
                <a:cs typeface="+mn-cs"/>
              </a:rPr>
              <a:t>FIDELITY CHECKLIST AND FACILITATOR FEEDBACK FORM </a:t>
            </a:r>
            <a:r>
              <a:rPr lang="en-US" sz="1200" kern="1200" smtClean="0">
                <a:solidFill>
                  <a:schemeClr val="tx1"/>
                </a:solidFill>
                <a:effectLst/>
                <a:latin typeface="+mn-lt"/>
                <a:ea typeface="+mn-ea"/>
                <a:cs typeface="+mn-cs"/>
              </a:rPr>
              <a:t>after the completion of the module. </a:t>
            </a:r>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27</a:t>
            </a:fld>
            <a:endParaRPr lang="en-US"/>
          </a:p>
        </p:txBody>
      </p:sp>
    </p:spTree>
    <p:extLst>
      <p:ext uri="{BB962C8B-B14F-4D97-AF65-F5344CB8AC3E}">
        <p14:creationId xmlns:p14="http://schemas.microsoft.com/office/powerpoint/2010/main" val="1189787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3</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and go over the agenda with the participants.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Review of Learning Objectives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Opening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Health-Related Problems and FGC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Emotional Consequences of FGC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Guest Speaker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Anonymous’ Story</a:t>
            </a:r>
          </a:p>
          <a:p>
            <a:pPr marL="342900" marR="0" lvl="0" indent="-342900">
              <a:lnSpc>
                <a:spcPct val="110000"/>
              </a:lnSpc>
              <a:spcBef>
                <a:spcPts val="0"/>
              </a:spcBef>
              <a:spcAft>
                <a:spcPts val="0"/>
              </a:spcAft>
              <a:buFont typeface="Symbol" panose="05050102010706020507" pitchFamily="18" charset="2"/>
              <a:buChar char=""/>
            </a:pPr>
            <a:r>
              <a:rPr lang="en-US" sz="1200" dirty="0" smtClean="0">
                <a:effectLst/>
                <a:latin typeface="Arial" panose="020B0604020202020204" pitchFamily="34" charset="0"/>
                <a:ea typeface="Constantia" panose="02030602050306030303" pitchFamily="18" charset="0"/>
              </a:rPr>
              <a:t>Closing and Workshop Feedback</a:t>
            </a:r>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3</a:t>
            </a:fld>
            <a:endParaRPr lang="en-US"/>
          </a:p>
        </p:txBody>
      </p:sp>
    </p:spTree>
    <p:extLst>
      <p:ext uri="{BB962C8B-B14F-4D97-AF65-F5344CB8AC3E}">
        <p14:creationId xmlns:p14="http://schemas.microsoft.com/office/powerpoint/2010/main" val="128149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4. Review the learning objectives, shown on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4</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with the participants.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Describe the health consequences of FGC</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Describe the emotional consequences of FGC</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Practice asking questions of a health care provider regarding women’s health and FGC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Discuss what you can do to manage any health consequences of FGC</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4</a:t>
            </a:fld>
            <a:endParaRPr lang="en-US"/>
          </a:p>
        </p:txBody>
      </p:sp>
    </p:spTree>
    <p:extLst>
      <p:ext uri="{BB962C8B-B14F-4D97-AF65-F5344CB8AC3E}">
        <p14:creationId xmlns:p14="http://schemas.microsoft.com/office/powerpoint/2010/main" val="2106952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5,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Where on the Spectrum?, is an opening icebreaker activity. The goal of this icebreaker activity is to warm up the conversation among the participants. The activity should provide an opportunity for participants to learn something about each other and the facilitator. The facilitator should be prepared to also have an answer to these questions.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The goal of this game is for players to reorder themselves as quickly as possible: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Courier New" panose="02070309020205020404" pitchFamily="49" charset="0"/>
              <a:buChar char="o"/>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Shortest to tallest</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Courier New" panose="02070309020205020404" pitchFamily="49" charset="0"/>
              <a:buChar char="o"/>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Least to most letters in your name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Courier New" panose="02070309020205020404" pitchFamily="49" charset="0"/>
              <a:buChar char="o"/>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Least to most children</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Courier New" panose="02070309020205020404" pitchFamily="49" charset="0"/>
              <a:buChar char="o"/>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Least to most siblings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r>
              <a:rPr lang="en-US" sz="1200" dirty="0" smtClean="0">
                <a:effectLst/>
                <a:latin typeface="Arial" panose="020B0604020202020204" pitchFamily="34" charset="0"/>
                <a:ea typeface="Constantia" panose="02030602050306030303" pitchFamily="18" charset="0"/>
              </a:rPr>
              <a:t>Talk with the group about how they determined the orders – did they talk to each other, measure each other, etc. Ask if this would have been as easy earlier in the workshop. </a:t>
            </a:r>
            <a:endParaRPr lang="en-US" dirty="0" smtClean="0"/>
          </a:p>
          <a:p>
            <a:endParaRPr lang="en-US" dirty="0"/>
          </a:p>
        </p:txBody>
      </p:sp>
      <p:sp>
        <p:nvSpPr>
          <p:cNvPr id="4" name="Slide Number Placeholder 3"/>
          <p:cNvSpPr>
            <a:spLocks noGrp="1"/>
          </p:cNvSpPr>
          <p:nvPr>
            <p:ph type="sldNum" sz="quarter" idx="10"/>
          </p:nvPr>
        </p:nvSpPr>
        <p:spPr/>
        <p:txBody>
          <a:bodyPr/>
          <a:lstStyle/>
          <a:p>
            <a:fld id="{AB145B4A-4005-0244-AB96-838571284629}" type="slidenum">
              <a:rPr lang="en-US" smtClean="0"/>
              <a:t>5</a:t>
            </a:fld>
            <a:endParaRPr lang="en-US"/>
          </a:p>
        </p:txBody>
      </p:sp>
    </p:spTree>
    <p:extLst>
      <p:ext uri="{BB962C8B-B14F-4D97-AF65-F5344CB8AC3E}">
        <p14:creationId xmlns:p14="http://schemas.microsoft.com/office/powerpoint/2010/main" val="2676625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Distribute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Handout 3.2.1: FGC AND HEALTH-RELATED PROBLEMS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6</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regarding FGC and health-related problems. Remind participants of the Think-Pair-Share directions. Show each question in turn. Let the women share stories and write some of the key concerns/problems on the white board or newsprint. Question and probe if necessary.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happens immediately after a girl is circumcised?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Have you or anyone you know experienced any health problems from being circumcised?</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6</a:t>
            </a:fld>
            <a:endParaRPr lang="en-US"/>
          </a:p>
        </p:txBody>
      </p:sp>
    </p:spTree>
    <p:extLst>
      <p:ext uri="{BB962C8B-B14F-4D97-AF65-F5344CB8AC3E}">
        <p14:creationId xmlns:p14="http://schemas.microsoft.com/office/powerpoint/2010/main" val="2557754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7: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Health related problems: Long term problems. Ask the participants: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Based on your own experiences, what do you think are some long-term health related problems associated with FGC?</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Make connections between what the women shared (and is written on the board) with information on this slide.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Based on health reports and women’s stories themselves, we know that FGC often results in health complications. These include</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Infections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Problems having sex</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Fistulae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Depression and anxiety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Painful and prolonged menstruation</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Urinary problems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Inadequate treatment</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7</a:t>
            </a:fld>
            <a:endParaRPr lang="en-US"/>
          </a:p>
        </p:txBody>
      </p:sp>
    </p:spTree>
    <p:extLst>
      <p:ext uri="{BB962C8B-B14F-4D97-AF65-F5344CB8AC3E}">
        <p14:creationId xmlns:p14="http://schemas.microsoft.com/office/powerpoint/2010/main" val="1672700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Distribute</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 Handout 3.2.2: HOW GENITAL CUTTING AFFECTS GIRLS AND WOMEN THROUGHOUT THEIR LIVES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8</a:t>
            </a:r>
            <a:r>
              <a:rPr lang="en-US" sz="1200" b="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How Genital Cutting Affects Girls and Women Throughout Their Lives. Review the material on the slide, making sure to discuss the long-term effects of FGC throughout the life span.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Childhood</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Girlhood</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Marriage and Intercourse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Pregnancy and Childbirth</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effectLst/>
                <a:latin typeface="Arial" panose="020B0604020202020204" pitchFamily="34" charset="0"/>
                <a:ea typeface="Constantia" panose="02030602050306030303" pitchFamily="18" charset="0"/>
              </a:rPr>
              <a:t>Later Life</a:t>
            </a:r>
            <a:endParaRPr lang="en-US" dirty="0"/>
          </a:p>
        </p:txBody>
      </p:sp>
      <p:sp>
        <p:nvSpPr>
          <p:cNvPr id="4" name="Slide Number Placeholder 3"/>
          <p:cNvSpPr>
            <a:spLocks noGrp="1"/>
          </p:cNvSpPr>
          <p:nvPr>
            <p:ph type="sldNum" sz="quarter" idx="10"/>
          </p:nvPr>
        </p:nvSpPr>
        <p:spPr/>
        <p:txBody>
          <a:bodyPr/>
          <a:lstStyle/>
          <a:p>
            <a:fld id="{D2B9011E-96FA-44D9-BCA6-A45B7929FF54}" type="slidenum">
              <a:rPr lang="en-US" smtClean="0"/>
              <a:pPr/>
              <a:t>8</a:t>
            </a:fld>
            <a:endParaRPr lang="en-US"/>
          </a:p>
        </p:txBody>
      </p:sp>
    </p:spTree>
    <p:extLst>
      <p:ext uri="{BB962C8B-B14F-4D97-AF65-F5344CB8AC3E}">
        <p14:creationId xmlns:p14="http://schemas.microsoft.com/office/powerpoint/2010/main" val="1404276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Slide 9: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Health Related Problems: Problems with pregnancy and childbirth. Ask the participants: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What problems associated with pregnancy and childbirth are common in women with FGC?</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Allow the participants to answer based on their own experiences and what they have learned so far. Write answers on the white board or newsprint.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the most common problems associated with pregnancy and childbirth.</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Infertility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Prolonged labor</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Excessive bleeding</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Higher risk for episiotomy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cs typeface="Times New Roman" panose="02020603050405020304" pitchFamily="18" charset="0"/>
              </a:rPr>
              <a:t>Higher risk for a cesarean section</a:t>
            </a:r>
            <a:endParaRPr lang="en-US" sz="1100" i="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C66951"/>
                </a:solidFill>
                <a:effectLst/>
                <a:latin typeface="Arial" panose="020B0604020202020204" pitchFamily="34" charset="0"/>
                <a:ea typeface="Constantia" panose="02030602050306030303" pitchFamily="18" charset="0"/>
              </a:rPr>
              <a:t>Risks to the infant</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9</a:t>
            </a:fld>
            <a:endParaRPr lang="en-US"/>
          </a:p>
        </p:txBody>
      </p:sp>
    </p:spTree>
    <p:extLst>
      <p:ext uri="{BB962C8B-B14F-4D97-AF65-F5344CB8AC3E}">
        <p14:creationId xmlns:p14="http://schemas.microsoft.com/office/powerpoint/2010/main" val="182225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425">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EE0B35F3-FBE5-4930-BC37-4028FA580609}" type="datetimeFigureOut">
              <a:rPr lang="en-US" smtClean="0"/>
              <a:pPr/>
              <a:t>6/14/2017</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C549C6FD-0CC1-482E-9F3A-2AE27B98F949}" type="slidenum">
              <a:rPr lang="en-US" smtClean="0"/>
              <a:pP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3150" spc="113"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B35F3-FBE5-4930-BC37-4028FA580609}"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9C6FD-0CC1-482E-9F3A-2AE27B98F9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7162800" y="274640"/>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0B35F3-FBE5-4930-BC37-4028FA580609}"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C549C6FD-0CC1-482E-9F3A-2AE27B98F94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0B35F3-FBE5-4930-BC37-4028FA580609}"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9C6FD-0CC1-482E-9F3A-2AE27B98F949}"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7162800" y="2892277"/>
            <a:ext cx="1600201" cy="1645920"/>
          </a:xfrm>
        </p:spPr>
        <p:txBody>
          <a:bodyPr anchor="ctr"/>
          <a:lstStyle>
            <a:lvl1pPr marL="0" indent="0">
              <a:buNone/>
              <a:defRPr sz="1500">
                <a:solidFill>
                  <a:schemeClr val="bg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EE0B35F3-FBE5-4930-BC37-4028FA580609}" type="datetimeFigureOut">
              <a:rPr lang="en-US" smtClean="0"/>
              <a:pPr/>
              <a:t>6/14/2017</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C549C6FD-0CC1-482E-9F3A-2AE27B98F949}"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3150" spc="113"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E0B35F3-FBE5-4930-BC37-4028FA580609}"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9C6FD-0CC1-482E-9F3A-2AE27B98F94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438401"/>
            <a:ext cx="4040188"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438401"/>
            <a:ext cx="4041775"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E0B35F3-FBE5-4930-BC37-4028FA580609}" type="datetimeFigureOut">
              <a:rPr lang="en-US" smtClean="0"/>
              <a:pPr/>
              <a:t>6/14/2017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49C6FD-0CC1-482E-9F3A-2AE27B98F949}"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E0B35F3-FBE5-4930-BC37-4028FA580609}" type="datetimeFigureOut">
              <a:rPr lang="en-US" smtClean="0"/>
              <a:pPr/>
              <a:t>6/14/2017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49C6FD-0CC1-482E-9F3A-2AE27B98F949}"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EE0B35F3-FBE5-4930-BC37-4028FA580609}" type="datetimeFigureOut">
              <a:rPr lang="en-US" smtClean="0"/>
              <a:pPr/>
              <a:t>6/14/2017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49C6FD-0CC1-482E-9F3A-2AE27B98F9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609600" y="304802"/>
            <a:ext cx="58674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0B35F3-FBE5-4930-BC37-4028FA580609}"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C549C6FD-0CC1-482E-9F3A-2AE27B98F949}"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1500" spc="113"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0B35F3-FBE5-4930-BC37-4028FA580609}"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9C6FD-0CC1-482E-9F3A-2AE27B98F949}"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1500" spc="113"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52400" y="152402"/>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defRPr>
            </a:lvl1pPr>
          </a:lstStyle>
          <a:p>
            <a:fld id="{EE0B35F3-FBE5-4930-BC37-4028FA580609}" type="datetimeFigureOut">
              <a:rPr lang="en-US" smtClean="0"/>
              <a:pPr/>
              <a:t>6/14/2017</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825">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825">
                <a:solidFill>
                  <a:schemeClr val="tx2"/>
                </a:solidFill>
              </a:defRPr>
            </a:lvl1pPr>
          </a:lstStyle>
          <a:p>
            <a:fld id="{C549C6FD-0CC1-482E-9F3A-2AE27B98F9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2400" kern="1200" cap="all" spc="150" baseline="0">
          <a:ln>
            <a:noFill/>
          </a:ln>
          <a:solidFill>
            <a:schemeClr val="bg1"/>
          </a:solidFill>
          <a:effectLst/>
          <a:latin typeface="+mj-lt"/>
          <a:ea typeface="+mj-ea"/>
          <a:cs typeface="+mj-cs"/>
        </a:defRPr>
      </a:lvl1pPr>
    </p:titleStyle>
    <p:bodyStyle>
      <a:lvl1pPr marL="205740" indent="-171450" algn="l" defTabSz="685800" rtl="0" eaLnBrk="1" latinLnBrk="0" hangingPunct="1">
        <a:spcBef>
          <a:spcPct val="20000"/>
        </a:spcBef>
        <a:buClr>
          <a:schemeClr val="accent1"/>
        </a:buClr>
        <a:buFont typeface="Wingdings 2" pitchFamily="18" charset="2"/>
        <a:buChar char=""/>
        <a:defRPr sz="1500" kern="1200" spc="113" baseline="0">
          <a:solidFill>
            <a:schemeClr val="tx2"/>
          </a:solidFill>
          <a:latin typeface="+mn-lt"/>
          <a:ea typeface="+mn-ea"/>
          <a:cs typeface="+mn-cs"/>
        </a:defRPr>
      </a:lvl1pPr>
      <a:lvl2pPr marL="411480" indent="-137160" algn="l" defTabSz="685800" rtl="0" eaLnBrk="1" latinLnBrk="0" hangingPunct="1">
        <a:spcBef>
          <a:spcPct val="20000"/>
        </a:spcBef>
        <a:buClr>
          <a:schemeClr val="accent2"/>
        </a:buClr>
        <a:buFont typeface="Wingdings" pitchFamily="2" charset="2"/>
        <a:buChar char="§"/>
        <a:defRPr sz="1350" kern="1200" spc="75" baseline="0">
          <a:solidFill>
            <a:schemeClr val="tx2"/>
          </a:solidFill>
          <a:latin typeface="+mn-lt"/>
          <a:ea typeface="+mn-ea"/>
          <a:cs typeface="+mn-cs"/>
        </a:defRPr>
      </a:lvl2pPr>
      <a:lvl3pPr marL="617220" indent="-137160" algn="l" defTabSz="685800" rtl="0" eaLnBrk="1" latinLnBrk="0" hangingPunct="1">
        <a:spcBef>
          <a:spcPct val="20000"/>
        </a:spcBef>
        <a:buClr>
          <a:schemeClr val="accent3"/>
        </a:buClr>
        <a:buFont typeface="Wingdings" pitchFamily="2" charset="2"/>
        <a:buChar char="§"/>
        <a:defRPr sz="1200" kern="1200" spc="75" baseline="0">
          <a:solidFill>
            <a:schemeClr val="tx2"/>
          </a:solidFill>
          <a:latin typeface="+mn-lt"/>
          <a:ea typeface="+mn-ea"/>
          <a:cs typeface="+mn-cs"/>
        </a:defRPr>
      </a:lvl3pPr>
      <a:lvl4pPr marL="822960" indent="-137160" algn="l" defTabSz="685800" rtl="0" eaLnBrk="1" latinLnBrk="0" hangingPunct="1">
        <a:spcBef>
          <a:spcPct val="20000"/>
        </a:spcBef>
        <a:buClr>
          <a:schemeClr val="accent4"/>
        </a:buClr>
        <a:buFont typeface="Wingdings" pitchFamily="2" charset="2"/>
        <a:buChar char="§"/>
        <a:defRPr sz="1050" kern="1200">
          <a:solidFill>
            <a:schemeClr val="tx2"/>
          </a:solidFill>
          <a:latin typeface="+mn-lt"/>
          <a:ea typeface="+mn-ea"/>
          <a:cs typeface="+mn-cs"/>
        </a:defRPr>
      </a:lvl4pPr>
      <a:lvl5pPr marL="960120" indent="-137160" algn="l" defTabSz="685800" rtl="0" eaLnBrk="1" latinLnBrk="0" hangingPunct="1">
        <a:spcBef>
          <a:spcPct val="20000"/>
        </a:spcBef>
        <a:buClr>
          <a:schemeClr val="accent6"/>
        </a:buClr>
        <a:buFont typeface="Wingdings" pitchFamily="2" charset="2"/>
        <a:buChar char="§"/>
        <a:defRPr sz="975" kern="1200" spc="75" baseline="0">
          <a:solidFill>
            <a:schemeClr val="tx2"/>
          </a:solidFill>
          <a:latin typeface="+mn-lt"/>
          <a:ea typeface="+mn-ea"/>
          <a:cs typeface="+mn-cs"/>
        </a:defRPr>
      </a:lvl5pPr>
      <a:lvl6pPr marL="1165860" indent="-137160" algn="l" defTabSz="685800"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600" indent="-137160" algn="l" defTabSz="685800"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40" indent="-137160" algn="l" defTabSz="685800"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80" indent="-137160" algn="l" defTabSz="685800"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43769" y="2934246"/>
            <a:ext cx="1899265" cy="534853"/>
          </a:xfrm>
        </p:spPr>
        <p:txBody>
          <a:bodyPr>
            <a:normAutofit/>
          </a:bodyPr>
          <a:lstStyle/>
          <a:p>
            <a:pPr algn="ctr"/>
            <a:r>
              <a:rPr lang="en-US" sz="1800" dirty="0">
                <a:solidFill>
                  <a:schemeClr val="tx1"/>
                </a:solidFill>
                <a:latin typeface="Arial" panose="020B0604020202020204" pitchFamily="34" charset="0"/>
                <a:cs typeface="Arial" panose="020B0604020202020204" pitchFamily="34" charset="0"/>
              </a:rPr>
              <a:t>Sponsored by:</a:t>
            </a:r>
          </a:p>
        </p:txBody>
      </p:sp>
      <p:pic>
        <p:nvPicPr>
          <p:cNvPr id="8" name="Picture 7"/>
          <p:cNvPicPr>
            <a:picLocks noChangeAspect="1"/>
          </p:cNvPicPr>
          <p:nvPr/>
        </p:nvPicPr>
        <p:blipFill>
          <a:blip r:embed="rId3"/>
          <a:stretch>
            <a:fillRect/>
          </a:stretch>
        </p:blipFill>
        <p:spPr>
          <a:xfrm>
            <a:off x="7051233" y="5144791"/>
            <a:ext cx="1906730" cy="569828"/>
          </a:xfrm>
          <a:prstGeom prst="rect">
            <a:avLst/>
          </a:prstGeom>
        </p:spPr>
      </p:pic>
      <p:grpSp>
        <p:nvGrpSpPr>
          <p:cNvPr id="14" name="Group 13"/>
          <p:cNvGrpSpPr/>
          <p:nvPr/>
        </p:nvGrpSpPr>
        <p:grpSpPr>
          <a:xfrm>
            <a:off x="7051233" y="5811283"/>
            <a:ext cx="1906730" cy="362495"/>
            <a:chOff x="9381736" y="3997234"/>
            <a:chExt cx="2542307" cy="483326"/>
          </a:xfrm>
        </p:grpSpPr>
        <p:sp>
          <p:nvSpPr>
            <p:cNvPr id="13" name="Rectangle 12"/>
            <p:cNvSpPr/>
            <p:nvPr/>
          </p:nvSpPr>
          <p:spPr>
            <a:xfrm>
              <a:off x="9381736" y="3997234"/>
              <a:ext cx="2542307" cy="4833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9381736" y="4094994"/>
              <a:ext cx="2484494" cy="385566"/>
            </a:xfrm>
            <a:prstGeom prst="rect">
              <a:avLst/>
            </a:prstGeom>
          </p:spPr>
        </p:pic>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233" y="6270442"/>
            <a:ext cx="1899266" cy="240188"/>
          </a:xfrm>
          <a:prstGeom prst="rect">
            <a:avLst/>
          </a:prstGeom>
        </p:spPr>
      </p:pic>
      <p:grpSp>
        <p:nvGrpSpPr>
          <p:cNvPr id="17" name="Group 16"/>
          <p:cNvGrpSpPr/>
          <p:nvPr/>
        </p:nvGrpSpPr>
        <p:grpSpPr>
          <a:xfrm>
            <a:off x="7202398" y="4217515"/>
            <a:ext cx="1596935" cy="817161"/>
            <a:chOff x="9601200" y="3618411"/>
            <a:chExt cx="2129246" cy="1089548"/>
          </a:xfrm>
        </p:grpSpPr>
        <p:sp>
          <p:nvSpPr>
            <p:cNvPr id="16" name="Rectangle 15"/>
            <p:cNvSpPr/>
            <p:nvPr/>
          </p:nvSpPr>
          <p:spPr>
            <a:xfrm>
              <a:off x="9601200" y="3618411"/>
              <a:ext cx="2129246" cy="10895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2640" y="3729483"/>
              <a:ext cx="1920239" cy="902512"/>
            </a:xfrm>
            <a:prstGeom prst="rect">
              <a:avLst/>
            </a:prstGeom>
          </p:spPr>
        </p:pic>
      </p:grpSp>
      <p:sp>
        <p:nvSpPr>
          <p:cNvPr id="18" name="Title 1"/>
          <p:cNvSpPr>
            <a:spLocks noGrp="1"/>
          </p:cNvSpPr>
          <p:nvPr>
            <p:ph type="title"/>
          </p:nvPr>
        </p:nvSpPr>
        <p:spPr>
          <a:xfrm>
            <a:off x="158262" y="1557958"/>
            <a:ext cx="6625195" cy="2117788"/>
          </a:xfrm>
        </p:spPr>
        <p:txBody>
          <a:bodyPr/>
          <a:lstStyle/>
          <a:p>
            <a:pPr algn="ctr"/>
            <a:r>
              <a:rPr lang="en-US" sz="5400" dirty="0">
                <a:latin typeface="Arial" panose="020B0604020202020204" pitchFamily="34" charset="0"/>
                <a:cs typeface="Arial" panose="020B0604020202020204" pitchFamily="34" charset="0"/>
              </a:rPr>
              <a:t>One Community Program (OCP)</a:t>
            </a:r>
          </a:p>
        </p:txBody>
      </p:sp>
      <p:sp>
        <p:nvSpPr>
          <p:cNvPr id="19" name="Subtitle 2"/>
          <p:cNvSpPr txBox="1">
            <a:spLocks/>
          </p:cNvSpPr>
          <p:nvPr/>
        </p:nvSpPr>
        <p:spPr>
          <a:xfrm>
            <a:off x="158261" y="3675746"/>
            <a:ext cx="6693775" cy="1900700"/>
          </a:xfrm>
          <a:prstGeom prst="rect">
            <a:avLst/>
          </a:prstGeom>
        </p:spPr>
        <p:txBody>
          <a:bodyPr vert="horz" lIns="68580" tIns="34290" rIns="68580" bIns="34290" rtlCol="0" anchor="ctr">
            <a:normAutofit/>
          </a:bodyPr>
          <a:lstStyle>
            <a:lvl1pPr marL="0" indent="0" algn="l" defTabSz="914400" rtl="0" eaLnBrk="1" latinLnBrk="0" hangingPunct="1">
              <a:spcBef>
                <a:spcPct val="20000"/>
              </a:spcBef>
              <a:buClr>
                <a:schemeClr val="accent1"/>
              </a:buClr>
              <a:buFont typeface="Wingdings 2" pitchFamily="18" charset="2"/>
              <a:buNone/>
              <a:defRPr sz="1900" kern="1200" spc="150" baseline="0">
                <a:solidFill>
                  <a:srgbClr val="FFFFFF"/>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chemeClr val="accent2"/>
              </a:buClr>
              <a:buFont typeface="Wingdings" pitchFamily="2" charset="2"/>
              <a:buNone/>
              <a:defRPr sz="18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6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en-US" sz="2800" dirty="0">
                <a:solidFill>
                  <a:schemeClr val="bg1"/>
                </a:solidFill>
              </a:rPr>
              <a:t>Somali Women’s Health Workshop Series</a:t>
            </a:r>
          </a:p>
          <a:p>
            <a:pPr algn="ctr"/>
            <a:endParaRPr lang="en-US" sz="1800" dirty="0">
              <a:solidFill>
                <a:schemeClr val="tx1"/>
              </a:solidFill>
            </a:endParaRPr>
          </a:p>
        </p:txBody>
      </p:sp>
    </p:spTree>
    <p:extLst>
      <p:ext uri="{BB962C8B-B14F-4D97-AF65-F5344CB8AC3E}">
        <p14:creationId xmlns:p14="http://schemas.microsoft.com/office/powerpoint/2010/main" val="3033127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7055" y="364811"/>
            <a:ext cx="760990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Health Related Problems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ounded Rectangle 8"/>
          <p:cNvSpPr/>
          <p:nvPr/>
        </p:nvSpPr>
        <p:spPr>
          <a:xfrm>
            <a:off x="361957" y="1789228"/>
            <a:ext cx="3390893" cy="7429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Menopause</a:t>
            </a:r>
            <a:endParaRPr lang="en-US" sz="3600" b="1" dirty="0">
              <a:latin typeface="Arial" panose="020B0604020202020204" pitchFamily="34" charset="0"/>
              <a:cs typeface="Arial" panose="020B0604020202020204" pitchFamily="34" charset="0"/>
            </a:endParaRPr>
          </a:p>
        </p:txBody>
      </p:sp>
      <p:sp>
        <p:nvSpPr>
          <p:cNvPr id="11" name="Rounded Rectangle 10"/>
          <p:cNvSpPr/>
          <p:nvPr/>
        </p:nvSpPr>
        <p:spPr>
          <a:xfrm>
            <a:off x="361957" y="2753245"/>
            <a:ext cx="3390894" cy="13672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What is menopause?</a:t>
            </a:r>
            <a:endParaRPr lang="en-US" sz="3200" dirty="0">
              <a:latin typeface="Arial" panose="020B0604020202020204" pitchFamily="34" charset="0"/>
              <a:cs typeface="Arial" panose="020B0604020202020204" pitchFamily="34" charset="0"/>
            </a:endParaRPr>
          </a:p>
        </p:txBody>
      </p:sp>
      <p:sp>
        <p:nvSpPr>
          <p:cNvPr id="8" name="Rounded Rectangle 7"/>
          <p:cNvSpPr/>
          <p:nvPr/>
        </p:nvSpPr>
        <p:spPr>
          <a:xfrm>
            <a:off x="361957" y="4322968"/>
            <a:ext cx="3390893" cy="192543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What are the symptoms of menopause?</a:t>
            </a:r>
            <a:endParaRPr lang="en-US" sz="3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363" y="1685023"/>
            <a:ext cx="4821490" cy="4871013"/>
          </a:xfrm>
          <a:prstGeom prst="rect">
            <a:avLst/>
          </a:prstGeom>
        </p:spPr>
      </p:pic>
    </p:spTree>
    <p:extLst>
      <p:ext uri="{BB962C8B-B14F-4D97-AF65-F5344CB8AC3E}">
        <p14:creationId xmlns:p14="http://schemas.microsoft.com/office/powerpoint/2010/main" val="2690056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5436" y="435024"/>
            <a:ext cx="8190319" cy="1077218"/>
          </a:xfrm>
          <a:prstGeom prst="rect">
            <a:avLst/>
          </a:prstGeom>
          <a:noFill/>
        </p:spPr>
        <p:txBody>
          <a:bodyPr wrap="none" lIns="91440" tIns="45720" rIns="91440" bIns="4572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Gabayga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Dardaaran</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dhibta</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dumarka</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haysata</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Marxuumad</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Saado</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Cali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Warsame</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pic>
        <p:nvPicPr>
          <p:cNvPr id="2" name="Gabayga Dardaar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2940" y="2019300"/>
            <a:ext cx="6035310" cy="3409950"/>
          </a:xfrm>
          <a:prstGeom prst="rect">
            <a:avLst/>
          </a:prstGeom>
        </p:spPr>
      </p:pic>
    </p:spTree>
    <p:extLst>
      <p:ext uri="{BB962C8B-B14F-4D97-AF65-F5344CB8AC3E}">
        <p14:creationId xmlns:p14="http://schemas.microsoft.com/office/powerpoint/2010/main" val="763330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0165" y="435024"/>
            <a:ext cx="7600863" cy="707886"/>
          </a:xfrm>
          <a:prstGeom prst="rect">
            <a:avLst/>
          </a:prstGeom>
          <a:noFill/>
        </p:spPr>
        <p:txBody>
          <a:bodyPr wrap="none" lIns="91440" tIns="45720" rIns="91440" bIns="45720">
            <a:spAutoFit/>
          </a:bodyPr>
          <a:lstStyle/>
          <a:p>
            <a:pPr algn="ct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The Day I Will Never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Forget: Poem</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Day I will never forg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2064" y="1466850"/>
            <a:ext cx="6977063" cy="4286250"/>
          </a:xfrm>
          <a:prstGeom prst="rect">
            <a:avLst/>
          </a:prstGeom>
        </p:spPr>
      </p:pic>
    </p:spTree>
    <p:extLst>
      <p:ext uri="{BB962C8B-B14F-4D97-AF65-F5344CB8AC3E}">
        <p14:creationId xmlns:p14="http://schemas.microsoft.com/office/powerpoint/2010/main" val="2559445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4213" y="435024"/>
            <a:ext cx="7532768" cy="707886"/>
          </a:xfrm>
          <a:prstGeom prst="rect">
            <a:avLst/>
          </a:prstGeom>
          <a:noFill/>
        </p:spPr>
        <p:txBody>
          <a:bodyPr wrap="none" lIns="91440" tIns="45720" rIns="91440" bIns="45720">
            <a:spAutoFit/>
          </a:bodyPr>
          <a:lstStyle/>
          <a:p>
            <a:pPr algn="ct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The Day I Will Never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Forget: Video</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 name="Culture of FG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7112" y="1466850"/>
            <a:ext cx="6666970" cy="4095750"/>
          </a:xfrm>
          <a:prstGeom prst="rect">
            <a:avLst/>
          </a:prstGeom>
        </p:spPr>
      </p:pic>
    </p:spTree>
    <p:extLst>
      <p:ext uri="{BB962C8B-B14F-4D97-AF65-F5344CB8AC3E}">
        <p14:creationId xmlns:p14="http://schemas.microsoft.com/office/powerpoint/2010/main" val="1763700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69404" y="1028700"/>
            <a:ext cx="8481392" cy="2628900"/>
          </a:xfrm>
          <a:prstGeom prst="roundRect">
            <a:avLst/>
          </a:prstGeom>
          <a:solidFill>
            <a:schemeClr val="tx2"/>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Bar Baa </a:t>
            </a:r>
            <a:r>
              <a:rPr lang="en-US" sz="3600" b="1" cap="none" spc="0" dirty="0" err="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Igu</a:t>
            </a: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 </a:t>
            </a:r>
            <a:r>
              <a:rPr lang="en-US" sz="3600" b="1" cap="none" spc="0" dirty="0" err="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Taala</a:t>
            </a: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 </a:t>
            </a:r>
            <a:r>
              <a:rPr lang="en-US" sz="3600" b="1" cap="none" spc="0" dirty="0" err="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aan</a:t>
            </a: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 </a:t>
            </a:r>
            <a:r>
              <a:rPr lang="en-US" sz="3600" b="1" cap="none" spc="0" dirty="0" err="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Weligeed</a:t>
            </a: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 </a:t>
            </a:r>
            <a:r>
              <a:rPr lang="en-US" sz="3600" b="1" cap="none" spc="0" dirty="0" err="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Tirmayn</a:t>
            </a: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
            </a:r>
            <a:b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b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(I have (harbor) a mark that can never be erased)</a:t>
            </a:r>
          </a:p>
        </p:txBody>
      </p:sp>
      <p:sp>
        <p:nvSpPr>
          <p:cNvPr id="7" name="Title 3"/>
          <p:cNvSpPr txBox="1">
            <a:spLocks/>
          </p:cNvSpPr>
          <p:nvPr/>
        </p:nvSpPr>
        <p:spPr>
          <a:xfrm>
            <a:off x="369404" y="3943350"/>
            <a:ext cx="8481392" cy="1257300"/>
          </a:xfrm>
          <a:prstGeom prst="roundRect">
            <a:avLst/>
          </a:prstGeom>
          <a:solidFill>
            <a:schemeClr val="accent1"/>
          </a:solidFill>
          <a:ln w="19050" cap="flat" cmpd="sng" algn="ctr">
            <a:solidFill>
              <a:schemeClr val="bg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685800" rtl="0" eaLnBrk="1" latinLnBrk="0" hangingPunct="1">
              <a:spcBef>
                <a:spcPct val="0"/>
              </a:spcBef>
              <a:buNone/>
              <a:defRPr sz="2400" kern="1200" cap="all" spc="150" baseline="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it-IT" sz="3600" b="1" cap="none" spc="0" dirty="0" smtClean="0">
                <a:ln w="6600">
                  <a:solidFill>
                    <a:schemeClr val="tx2"/>
                  </a:solidFill>
                  <a:prstDash val="solid"/>
                </a:ln>
                <a:solidFill>
                  <a:schemeClr val="tx2"/>
                </a:solidFill>
                <a:effectLst>
                  <a:outerShdw dist="38100" dir="2700000" algn="tl" rotWithShape="0">
                    <a:schemeClr val="accent2"/>
                  </a:outerShdw>
                </a:effectLst>
                <a:latin typeface="Arial" panose="020B0604020202020204" pitchFamily="34" charset="0"/>
                <a:cs typeface="Arial" panose="020B0604020202020204" pitchFamily="34" charset="0"/>
              </a:rPr>
              <a:t>Halima Cali Warsame, Garowe District</a:t>
            </a:r>
            <a:endParaRPr lang="en-US" sz="3600" b="1" cap="none" spc="0" dirty="0">
              <a:ln w="6600">
                <a:solidFill>
                  <a:schemeClr val="tx2"/>
                </a:solidFill>
                <a:prstDash val="solid"/>
              </a:ln>
              <a:solidFill>
                <a:schemeClr val="tx2"/>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9" name="Title 3"/>
          <p:cNvSpPr txBox="1">
            <a:spLocks/>
          </p:cNvSpPr>
          <p:nvPr/>
        </p:nvSpPr>
        <p:spPr>
          <a:xfrm>
            <a:off x="369404" y="5486400"/>
            <a:ext cx="8481392" cy="552450"/>
          </a:xfrm>
          <a:prstGeom prst="roundRect">
            <a:avLst/>
          </a:prstGeom>
          <a:solidFill>
            <a:schemeClr val="accent5"/>
          </a:solidFill>
          <a:ln w="19050" cap="flat" cmpd="sng" algn="ctr">
            <a:solidFill>
              <a:schemeClr val="accent5">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685800" rtl="0" eaLnBrk="1" latinLnBrk="0" hangingPunct="1">
              <a:spcBef>
                <a:spcPct val="0"/>
              </a:spcBef>
              <a:buNone/>
              <a:defRPr sz="2400" kern="1200" cap="all" spc="150" baseline="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cap="none" dirty="0">
                <a:latin typeface="Arial" panose="020B0604020202020204" pitchFamily="34" charset="0"/>
                <a:cs typeface="Arial" panose="020B0604020202020204" pitchFamily="34" charset="0"/>
              </a:rPr>
              <a:t>Reported and Translated By: </a:t>
            </a:r>
            <a:r>
              <a:rPr lang="en-US" b="1" cap="none" dirty="0" err="1">
                <a:latin typeface="Arial" panose="020B0604020202020204" pitchFamily="34" charset="0"/>
                <a:cs typeface="Arial" panose="020B0604020202020204" pitchFamily="34" charset="0"/>
              </a:rPr>
              <a:t>Dr</a:t>
            </a:r>
            <a:r>
              <a:rPr lang="en-US" b="1" cap="none" dirty="0">
                <a:latin typeface="Arial" panose="020B0604020202020204" pitchFamily="34" charset="0"/>
                <a:cs typeface="Arial" panose="020B0604020202020204" pitchFamily="34" charset="0"/>
              </a:rPr>
              <a:t> Asha </a:t>
            </a:r>
            <a:r>
              <a:rPr lang="en-US" b="1" cap="none" dirty="0" err="1">
                <a:latin typeface="Arial" panose="020B0604020202020204" pitchFamily="34" charset="0"/>
                <a:cs typeface="Arial" panose="020B0604020202020204" pitchFamily="34" charset="0"/>
              </a:rPr>
              <a:t>Mohamud</a:t>
            </a:r>
            <a:endParaRPr lang="en-US" b="1" cap="none" spc="0" dirty="0">
              <a:ln w="6600">
                <a:solidFill>
                  <a:schemeClr val="tx2"/>
                </a:solidFill>
                <a:prstDash val="solid"/>
              </a:ln>
              <a:solidFill>
                <a:schemeClr val="tx2"/>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794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369404" y="476250"/>
            <a:ext cx="8481392" cy="5905500"/>
          </a:xfrm>
          <a:prstGeom prst="roundRect">
            <a:avLst/>
          </a:prstGeom>
          <a:solidFill>
            <a:schemeClr val="bg2"/>
          </a:solidFill>
          <a:ln w="1905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685800" rtl="0" eaLnBrk="1" latinLnBrk="0" hangingPunct="1">
              <a:spcBef>
                <a:spcPct val="0"/>
              </a:spcBef>
              <a:buNone/>
              <a:defRPr sz="2400" kern="1200" cap="all" spc="150" baseline="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Toban anoon gaarin tabar weyna aan lahayn</a:t>
            </a:r>
            <a:r>
              <a:rPr lang="it-IT" sz="2800"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(Before I reached ten and was not so strong)</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Tooray igu qalatay habar aan tacliin labarin;</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(An old uneducated woman cut me with a knife)</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Qodaxday igu taagtay hilibkay tiqtiqahayeen</a:t>
            </a:r>
            <a:r>
              <a:rPr lang="it-IT" sz="2800"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(Piercing me with thorns to tightly suture the flesh)</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Tiftii Kaadida wadnaha tash layga yiri oo;</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(My heart was pierced with the first drops of urine)</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Bar baa igu taala aan weligeed tirmayn.</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(I have a mark that can never be erased)</a:t>
            </a:r>
            <a:endParaRPr lang="en-US"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7960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369404" y="476250"/>
            <a:ext cx="8481392" cy="5905500"/>
          </a:xfrm>
          <a:prstGeom prst="roundRect">
            <a:avLst/>
          </a:prstGeom>
          <a:solidFill>
            <a:schemeClr val="bg2"/>
          </a:solidFill>
          <a:ln w="1905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685800" rtl="0" eaLnBrk="1" latinLnBrk="0" hangingPunct="1">
              <a:spcBef>
                <a:spcPct val="0"/>
              </a:spcBef>
              <a:buNone/>
              <a:defRPr sz="2400" kern="1200" cap="all" spc="150" baseline="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Markaan taaba qaaday oon taladiisa guur u kacay;</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(When I grew up and prepared for marriage)</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Salaanta utaagay toolmanahaan jeclaa;</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(When I raised my hand to greet my handsome love)</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Tacab qaadashiyo gurigii mar laysla tegay;</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(When we collected our house hold goods and entered our home)</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Taabashaddii horeba wadnaha tash layga yiri;</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(My heart was pierced with the first touch)</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Bar baa igu taala aan weligeed tirmayn.</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(I have a mark that can never be erased)</a:t>
            </a:r>
            <a:endParaRPr lang="en-US"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6760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369404" y="476250"/>
            <a:ext cx="8481392" cy="5905500"/>
          </a:xfrm>
          <a:prstGeom prst="roundRect">
            <a:avLst/>
          </a:prstGeom>
          <a:solidFill>
            <a:schemeClr val="bg2"/>
          </a:solidFill>
          <a:ln w="1905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685800" rtl="0" eaLnBrk="1" latinLnBrk="0" hangingPunct="1">
              <a:spcBef>
                <a:spcPct val="0"/>
              </a:spcBef>
              <a:buNone/>
              <a:defRPr sz="2400" kern="1200" cap="all" spc="150" baseline="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Tiftii igu gorordhay tarantii Ilaah alkumay;</a:t>
            </a:r>
          </a:p>
          <a:p>
            <a:r>
              <a:rPr lang="it-IT" sz="2800" i="1" cap="none" spc="0" dirty="0" smtClean="0">
                <a:ln w="6600">
                  <a:solidFill>
                    <a:schemeClr val="accent2"/>
                  </a:solidFill>
                  <a:prstDash val="solid"/>
                </a:ln>
                <a:solidFill>
                  <a:schemeClr val="accent2"/>
                </a:solidFill>
                <a:latin typeface="Calibri" panose="020F0502020204030204" pitchFamily="34" charset="0"/>
                <a:cs typeface="Calibri" panose="020F0502020204030204" pitchFamily="34" charset="0"/>
              </a:rPr>
              <a:t>(When </a:t>
            </a:r>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God created a life out of the few drops that managed to get in)</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Talalka cudurka tiiraanyadii walaca;</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(When I suffered with the morning sickness)</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Markay taarikhdii dhamatay ee fooshii timi;</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(when the time finished and labor came)</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Tooray looqaaday hilibkii marhore la tolay;</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(A knife was taken for the already sutured flesh)</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Tararacidd jiirka wadnaha tash layga yiri;</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(My heart was pierced with the tearing skin)</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Barbaa igu taala aan weligeed tirmayn</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(I have a mark that can never be erased)</a:t>
            </a:r>
            <a:endParaRPr lang="en-US"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712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369404" y="476250"/>
            <a:ext cx="8481392" cy="5905500"/>
          </a:xfrm>
          <a:prstGeom prst="roundRect">
            <a:avLst/>
          </a:prstGeom>
          <a:solidFill>
            <a:schemeClr val="bg2"/>
          </a:solidFill>
          <a:ln w="1905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685800" rtl="0" eaLnBrk="1" latinLnBrk="0" hangingPunct="1">
              <a:spcBef>
                <a:spcPct val="0"/>
              </a:spcBef>
              <a:buNone/>
              <a:defRPr sz="2400" kern="1200" cap="all" spc="150" baseline="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Towsda cudurkaasana iilkaan la tagahayaa; ee</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(I will take its (FGM/FGC) consequences to the grave)</a:t>
            </a:r>
          </a:p>
          <a:p>
            <a:r>
              <a:rPr lang="it-IT" sz="2800" b="1" i="1" cap="none" spc="0" dirty="0">
                <a:ln w="6600">
                  <a:solidFill>
                    <a:schemeClr val="accent3"/>
                  </a:solidFill>
                  <a:prstDash val="solid"/>
                </a:ln>
                <a:solidFill>
                  <a:schemeClr val="accent4"/>
                </a:solidFill>
                <a:latin typeface="Calibri" panose="020F0502020204030204" pitchFamily="34" charset="0"/>
                <a:cs typeface="Calibri" panose="020F0502020204030204" pitchFamily="34" charset="0"/>
              </a:rPr>
              <a:t>Taa nawada qaaday gabdhihiina uga tura.</a:t>
            </a:r>
          </a:p>
          <a:p>
            <a:r>
              <a:rPr lang="it-IT"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rPr>
              <a:t>(Save your girls from this that engulfed us all!)</a:t>
            </a:r>
            <a:endParaRPr lang="en-US" sz="2800" i="1" cap="none" spc="0" dirty="0">
              <a:ln w="6600">
                <a:solidFill>
                  <a:schemeClr val="accent2"/>
                </a:solidFill>
                <a:prstDash val="solid"/>
              </a:ln>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0003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Group Discussion</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3" name="Rounded Rectangle 2"/>
          <p:cNvSpPr/>
          <p:nvPr/>
        </p:nvSpPr>
        <p:spPr>
          <a:xfrm>
            <a:off x="980661" y="1752390"/>
            <a:ext cx="7182677" cy="1338469"/>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do you think about the song, </a:t>
            </a:r>
            <a:r>
              <a:rPr lang="en-US" sz="2400" dirty="0" smtClean="0">
                <a:latin typeface="Arial" panose="020B0604020202020204" pitchFamily="34" charset="0"/>
                <a:cs typeface="Arial" panose="020B0604020202020204" pitchFamily="34" charset="0"/>
              </a:rPr>
              <a:t>poems, </a:t>
            </a:r>
            <a:r>
              <a:rPr lang="en-US" sz="2400" dirty="0">
                <a:latin typeface="Arial" panose="020B0604020202020204" pitchFamily="34" charset="0"/>
                <a:cs typeface="Arial" panose="020B0604020202020204" pitchFamily="34" charset="0"/>
              </a:rPr>
              <a:t>and video?</a:t>
            </a:r>
          </a:p>
        </p:txBody>
      </p:sp>
      <p:sp>
        <p:nvSpPr>
          <p:cNvPr id="6" name="Rounded Rectangle 5"/>
          <p:cNvSpPr/>
          <p:nvPr/>
        </p:nvSpPr>
        <p:spPr>
          <a:xfrm>
            <a:off x="980661" y="3308066"/>
            <a:ext cx="7182676" cy="1338469"/>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a:t>
            </a:r>
            <a:r>
              <a:rPr lang="en-US" sz="2400" dirty="0" smtClean="0">
                <a:latin typeface="Arial" panose="020B0604020202020204" pitchFamily="34" charset="0"/>
                <a:cs typeface="Arial" panose="020B0604020202020204" pitchFamily="34" charset="0"/>
              </a:rPr>
              <a:t>do you think are </a:t>
            </a:r>
            <a:r>
              <a:rPr lang="en-US" sz="2400" dirty="0">
                <a:latin typeface="Arial" panose="020B0604020202020204" pitchFamily="34" charset="0"/>
                <a:cs typeface="Arial" panose="020B0604020202020204" pitchFamily="34" charset="0"/>
              </a:rPr>
              <a:t>the emotional consequences of FGC?</a:t>
            </a:r>
          </a:p>
        </p:txBody>
      </p:sp>
      <p:sp>
        <p:nvSpPr>
          <p:cNvPr id="5" name="Rounded Rectangle 4"/>
          <p:cNvSpPr/>
          <p:nvPr/>
        </p:nvSpPr>
        <p:spPr>
          <a:xfrm>
            <a:off x="980661" y="4863742"/>
            <a:ext cx="7182676" cy="1338469"/>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would you tell a girl or young woman about the emotional consequences of FGC if she was being pressured to undergo FGC?</a:t>
            </a:r>
          </a:p>
        </p:txBody>
      </p:sp>
    </p:spTree>
    <p:extLst>
      <p:ext uri="{BB962C8B-B14F-4D97-AF65-F5344CB8AC3E}">
        <p14:creationId xmlns:p14="http://schemas.microsoft.com/office/powerpoint/2010/main" val="323832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000" dirty="0" smtClean="0"/>
              <a:t>Module 3</a:t>
            </a:r>
          </a:p>
          <a:p>
            <a:r>
              <a:rPr lang="en-US" sz="2000" dirty="0" smtClean="0"/>
              <a:t>Session 2</a:t>
            </a:r>
            <a:endParaRPr lang="en-US" sz="2000" dirty="0"/>
          </a:p>
        </p:txBody>
      </p:sp>
      <p:sp>
        <p:nvSpPr>
          <p:cNvPr id="4" name="Title 1"/>
          <p:cNvSpPr txBox="1">
            <a:spLocks/>
          </p:cNvSpPr>
          <p:nvPr/>
        </p:nvSpPr>
        <p:spPr>
          <a:xfrm>
            <a:off x="347870" y="2052960"/>
            <a:ext cx="6324600" cy="1828800"/>
          </a:xfrm>
          <a:prstGeom prst="rect">
            <a:avLst/>
          </a:prstGeom>
        </p:spPr>
        <p:txBody>
          <a:bodyPr vert="horz" lIns="91440" tIns="45720" rIns="91440" bIns="45720" rtlCol="0" anchor="ctr">
            <a:noAutofit/>
          </a:bodyPr>
          <a:lstStyle>
            <a:lvl1pPr algn="r" defTabSz="685800" rtl="0" eaLnBrk="1" latinLnBrk="0" hangingPunct="1">
              <a:spcBef>
                <a:spcPct val="0"/>
              </a:spcBef>
              <a:buNone/>
              <a:defRPr sz="3150" kern="1200" cap="all" spc="113" baseline="0">
                <a:ln>
                  <a:noFill/>
                </a:ln>
                <a:solidFill>
                  <a:schemeClr val="bg1"/>
                </a:solidFill>
                <a:effectLst/>
                <a:latin typeface="Arial"/>
                <a:ea typeface="+mj-ea"/>
                <a:cs typeface="+mj-cs"/>
              </a:defRPr>
            </a:lvl1pPr>
          </a:lstStyle>
          <a:p>
            <a:r>
              <a:rPr lang="en-US" sz="44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Female Genital Cutting (FGC) and Health</a:t>
            </a:r>
            <a:endParaRPr lang="en-US" sz="4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779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0999" y="356144"/>
            <a:ext cx="8411104"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Guest Speaker</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757" y="1892029"/>
            <a:ext cx="4479587" cy="4479587"/>
          </a:xfrm>
          <a:prstGeom prst="rect">
            <a:avLst/>
          </a:prstGeom>
        </p:spPr>
      </p:pic>
    </p:spTree>
    <p:extLst>
      <p:ext uri="{BB962C8B-B14F-4D97-AF65-F5344CB8AC3E}">
        <p14:creationId xmlns:p14="http://schemas.microsoft.com/office/powerpoint/2010/main" val="33228979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Anonymous’ Story</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Rectangle 4"/>
          <p:cNvSpPr/>
          <p:nvPr/>
        </p:nvSpPr>
        <p:spPr>
          <a:xfrm>
            <a:off x="4023104" y="1311963"/>
            <a:ext cx="4691270"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"I was six years old when it happened to me. I knew what was going to happen, I knew they were going to cut me because a lot of my friends had had it done and I’d had a look – it was quite normal for girls to have a look at each other. My friends had told me that it was really painful, that it was horrible, so I was terrified. It happened when my mother was away and relatives were looking after me and my sister.</a:t>
            </a:r>
          </a:p>
        </p:txBody>
      </p:sp>
      <p:pic>
        <p:nvPicPr>
          <p:cNvPr id="3" name="Picture 2"/>
          <p:cNvPicPr>
            <a:picLocks noChangeAspect="1"/>
          </p:cNvPicPr>
          <p:nvPr/>
        </p:nvPicPr>
        <p:blipFill>
          <a:blip r:embed="rId3"/>
          <a:stretch>
            <a:fillRect/>
          </a:stretch>
        </p:blipFill>
        <p:spPr>
          <a:xfrm>
            <a:off x="483704" y="1311963"/>
            <a:ext cx="3326296" cy="5163388"/>
          </a:xfrm>
          <a:prstGeom prst="rect">
            <a:avLst/>
          </a:prstGeom>
        </p:spPr>
      </p:pic>
    </p:spTree>
    <p:extLst>
      <p:ext uri="{BB962C8B-B14F-4D97-AF65-F5344CB8AC3E}">
        <p14:creationId xmlns:p14="http://schemas.microsoft.com/office/powerpoint/2010/main" val="251250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Anonymous’ Story</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Rectangle 4"/>
          <p:cNvSpPr/>
          <p:nvPr/>
        </p:nvSpPr>
        <p:spPr>
          <a:xfrm>
            <a:off x="4023104" y="1311963"/>
            <a:ext cx="4691270"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In the morning, when I was at school, they told me it was ‘my time’. My uncle and aunt came to take me from the school. It was my sister’s time too – she was eight years old. The woman who cut us was my grandmother’s sister – and she was going to cut us in a tent near a huge tree. They used ropes to tie our legs apart and there were lots and lots of girls there. I could hear screaming, lots of horrible screaming and there was so much blood. Girls were crying.</a:t>
            </a:r>
          </a:p>
        </p:txBody>
      </p:sp>
      <p:pic>
        <p:nvPicPr>
          <p:cNvPr id="3" name="Picture 2"/>
          <p:cNvPicPr>
            <a:picLocks noChangeAspect="1"/>
          </p:cNvPicPr>
          <p:nvPr/>
        </p:nvPicPr>
        <p:blipFill>
          <a:blip r:embed="rId3"/>
          <a:stretch>
            <a:fillRect/>
          </a:stretch>
        </p:blipFill>
        <p:spPr>
          <a:xfrm>
            <a:off x="483704" y="1311963"/>
            <a:ext cx="3326296" cy="5163388"/>
          </a:xfrm>
          <a:prstGeom prst="rect">
            <a:avLst/>
          </a:prstGeom>
        </p:spPr>
      </p:pic>
    </p:spTree>
    <p:extLst>
      <p:ext uri="{BB962C8B-B14F-4D97-AF65-F5344CB8AC3E}">
        <p14:creationId xmlns:p14="http://schemas.microsoft.com/office/powerpoint/2010/main" val="128626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Anonymous’ Story</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Rectangle 4"/>
          <p:cNvSpPr/>
          <p:nvPr/>
        </p:nvSpPr>
        <p:spPr>
          <a:xfrm>
            <a:off x="4023104" y="1311963"/>
            <a:ext cx="4691270"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My sister went first, they cut her then they took her somewhere. I heard she fainted. My grandmother’s sister was cutting so many girls and when my sister had been done, she told her to stand just outside, and the blood was running down her legs, then she fainted. My grandmother was screaming at her sister – asking her how she could do this to her grandchildren. She was terrified that my sister would die. But my great aunt insisted, and they said it was my turn</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he helped carry me back to the cutter.</a:t>
            </a:r>
          </a:p>
        </p:txBody>
      </p:sp>
      <p:pic>
        <p:nvPicPr>
          <p:cNvPr id="3" name="Picture 2"/>
          <p:cNvPicPr>
            <a:picLocks noChangeAspect="1"/>
          </p:cNvPicPr>
          <p:nvPr/>
        </p:nvPicPr>
        <p:blipFill>
          <a:blip r:embed="rId3"/>
          <a:stretch>
            <a:fillRect/>
          </a:stretch>
        </p:blipFill>
        <p:spPr>
          <a:xfrm>
            <a:off x="483704" y="1311963"/>
            <a:ext cx="3326296" cy="5163388"/>
          </a:xfrm>
          <a:prstGeom prst="rect">
            <a:avLst/>
          </a:prstGeom>
        </p:spPr>
      </p:pic>
    </p:spTree>
    <p:extLst>
      <p:ext uri="{BB962C8B-B14F-4D97-AF65-F5344CB8AC3E}">
        <p14:creationId xmlns:p14="http://schemas.microsoft.com/office/powerpoint/2010/main" val="311521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Anonymous’ Story</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Rectangle 4"/>
          <p:cNvSpPr/>
          <p:nvPr/>
        </p:nvSpPr>
        <p:spPr>
          <a:xfrm>
            <a:off x="4023104" y="1311963"/>
            <a:ext cx="4691270"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I ran away – I ran as fast as I could but they sent boys after me and they caught me. They took me legs and my arms and carried me back. One of them was my older brother. They tied me down, I was fighting as hard as I could, but they were stronger. I was screaming. The old woman, my great aunt, used a razor blade – it was clean and new, but there was no anesthetic when she cut me. I have no memory at all of her cutting me – it’s blank. But then another woman came, she was from a different city, and she gave me an injection before they stitched me up. </a:t>
            </a:r>
          </a:p>
        </p:txBody>
      </p:sp>
      <p:pic>
        <p:nvPicPr>
          <p:cNvPr id="3" name="Picture 2"/>
          <p:cNvPicPr>
            <a:picLocks noChangeAspect="1"/>
          </p:cNvPicPr>
          <p:nvPr/>
        </p:nvPicPr>
        <p:blipFill>
          <a:blip r:embed="rId3"/>
          <a:stretch>
            <a:fillRect/>
          </a:stretch>
        </p:blipFill>
        <p:spPr>
          <a:xfrm>
            <a:off x="483704" y="1311963"/>
            <a:ext cx="3326296" cy="5163388"/>
          </a:xfrm>
          <a:prstGeom prst="rect">
            <a:avLst/>
          </a:prstGeom>
        </p:spPr>
      </p:pic>
    </p:spTree>
    <p:extLst>
      <p:ext uri="{BB962C8B-B14F-4D97-AF65-F5344CB8AC3E}">
        <p14:creationId xmlns:p14="http://schemas.microsoft.com/office/powerpoint/2010/main" val="22738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Anonymous’ Story</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Rectangle 4"/>
          <p:cNvSpPr/>
          <p:nvPr/>
        </p:nvSpPr>
        <p:spPr>
          <a:xfrm>
            <a:off x="4023104" y="1311963"/>
            <a:ext cx="4691270"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They tied my legs together the whole way down so I couldn’t open my legs, I was like that for three or four weeks.</a:t>
            </a:r>
          </a:p>
          <a:p>
            <a:pPr algn="just"/>
            <a:endParaRPr lang="en-US" sz="2100" dirty="0">
              <a:latin typeface="Arial" panose="020B0604020202020204" pitchFamily="34" charset="0"/>
              <a:cs typeface="Arial" panose="020B0604020202020204" pitchFamily="34" charset="0"/>
            </a:endParaRPr>
          </a:p>
          <a:p>
            <a:pPr algn="just"/>
            <a:r>
              <a:rPr lang="en-US" sz="2100" dirty="0">
                <a:latin typeface="Arial" panose="020B0604020202020204" pitchFamily="34" charset="0"/>
                <a:cs typeface="Arial" panose="020B0604020202020204" pitchFamily="34" charset="0"/>
              </a:rPr>
              <a:t>I remember my grandmother taking me home and telling me I had to pee, I was terrified. Because my legs were tied I couldn’t sit to pee, so I leaned over on one side and the pain was unbearable. I jumped, and some of the stitches opened. My neighbor, she was in her 30s, said I would have to be sewn up again but my grandmother refused.</a:t>
            </a:r>
          </a:p>
        </p:txBody>
      </p:sp>
      <p:pic>
        <p:nvPicPr>
          <p:cNvPr id="3" name="Picture 2"/>
          <p:cNvPicPr>
            <a:picLocks noChangeAspect="1"/>
          </p:cNvPicPr>
          <p:nvPr/>
        </p:nvPicPr>
        <p:blipFill>
          <a:blip r:embed="rId3"/>
          <a:stretch>
            <a:fillRect/>
          </a:stretch>
        </p:blipFill>
        <p:spPr>
          <a:xfrm>
            <a:off x="483704" y="1311963"/>
            <a:ext cx="3326296" cy="5163388"/>
          </a:xfrm>
          <a:prstGeom prst="rect">
            <a:avLst/>
          </a:prstGeom>
        </p:spPr>
      </p:pic>
    </p:spTree>
    <p:extLst>
      <p:ext uri="{BB962C8B-B14F-4D97-AF65-F5344CB8AC3E}">
        <p14:creationId xmlns:p14="http://schemas.microsoft.com/office/powerpoint/2010/main" val="314846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Anonymous’ Story</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Rectangle 4"/>
          <p:cNvSpPr/>
          <p:nvPr/>
        </p:nvSpPr>
        <p:spPr>
          <a:xfrm>
            <a:off x="464654" y="1415361"/>
            <a:ext cx="4107346"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When ...I started having periods, the problems started. I had to go to the doctor and they opened me, so everything is much better, but there are still some problems. Lots of people from my community believe that if you are ‘open’ [haven’t undergone FGM], no man will want to marry you, and they keep telling me that. But I don’t believe that – and in any case, if a man doesn’t want me because I am open, the way Allah made me, then he can go away."</a:t>
            </a:r>
          </a:p>
        </p:txBody>
      </p:sp>
      <p:sp>
        <p:nvSpPr>
          <p:cNvPr id="6" name="Rounded Rectangle 5"/>
          <p:cNvSpPr/>
          <p:nvPr/>
        </p:nvSpPr>
        <p:spPr>
          <a:xfrm>
            <a:off x="5382866" y="1977633"/>
            <a:ext cx="3061253" cy="150284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do you think of the girl’s experience?</a:t>
            </a:r>
          </a:p>
        </p:txBody>
      </p:sp>
      <p:sp>
        <p:nvSpPr>
          <p:cNvPr id="7" name="Rounded Rectangle 6"/>
          <p:cNvSpPr/>
          <p:nvPr/>
        </p:nvSpPr>
        <p:spPr>
          <a:xfrm>
            <a:off x="5382865" y="3995802"/>
            <a:ext cx="3061253" cy="153079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Font typeface="Wingdings 2" pitchFamily="18" charset="2"/>
              <a:buNone/>
            </a:pPr>
            <a:r>
              <a:rPr lang="en-US" sz="2400" dirty="0">
                <a:solidFill>
                  <a:srgbClr val="FFFFFF"/>
                </a:solidFill>
                <a:latin typeface="Arial"/>
                <a:cs typeface="Arial"/>
              </a:rPr>
              <a:t>What do you think of the last sentence?</a:t>
            </a:r>
          </a:p>
        </p:txBody>
      </p:sp>
    </p:spTree>
    <p:extLst>
      <p:ext uri="{BB962C8B-B14F-4D97-AF65-F5344CB8AC3E}">
        <p14:creationId xmlns:p14="http://schemas.microsoft.com/office/powerpoint/2010/main" val="15077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600" y="2162650"/>
            <a:ext cx="2250583" cy="2250583"/>
          </a:xfrm>
          <a:prstGeom prst="rect">
            <a:avLst/>
          </a:prstGeom>
        </p:spPr>
      </p:pic>
      <p:sp>
        <p:nvSpPr>
          <p:cNvPr id="9" name="Title 1"/>
          <p:cNvSpPr>
            <a:spLocks noGrp="1"/>
          </p:cNvSpPr>
          <p:nvPr>
            <p:ph type="title"/>
          </p:nvPr>
        </p:nvSpPr>
        <p:spPr>
          <a:xfrm>
            <a:off x="381000" y="355847"/>
            <a:ext cx="8381260" cy="1054394"/>
          </a:xfrm>
        </p:spPr>
        <p:txBody>
          <a:bodyPr/>
          <a:lstStyle/>
          <a:p>
            <a:r>
              <a:rPr lang="en-US" sz="4800" b="1" cap="none" spc="50" dirty="0" smtClean="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Closing</a:t>
            </a:r>
            <a:endParaRPr lang="en-US" sz="4800" b="1" cap="none" spc="50" dirty="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0" name="Rounded Rectangle 9"/>
          <p:cNvSpPr/>
          <p:nvPr/>
        </p:nvSpPr>
        <p:spPr>
          <a:xfrm>
            <a:off x="4845547" y="2435609"/>
            <a:ext cx="3581400"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a:t>
            </a:r>
            <a:r>
              <a:rPr lang="en-US" sz="2400" dirty="0" smtClean="0">
                <a:latin typeface="Arial" panose="020B0604020202020204" pitchFamily="34" charset="0"/>
                <a:cs typeface="Arial" panose="020B0604020202020204" pitchFamily="34" charset="0"/>
              </a:rPr>
              <a:t>did you learn </a:t>
            </a:r>
            <a:r>
              <a:rPr lang="en-US" sz="2400" dirty="0">
                <a:latin typeface="Arial" panose="020B0604020202020204" pitchFamily="34" charset="0"/>
                <a:cs typeface="Arial" panose="020B0604020202020204" pitchFamily="34" charset="0"/>
              </a:rPr>
              <a:t>from today’s session?</a:t>
            </a:r>
          </a:p>
        </p:txBody>
      </p:sp>
      <p:sp>
        <p:nvSpPr>
          <p:cNvPr id="11" name="Rounded Rectangle 10"/>
          <p:cNvSpPr/>
          <p:nvPr/>
        </p:nvSpPr>
        <p:spPr>
          <a:xfrm>
            <a:off x="726989" y="4770227"/>
            <a:ext cx="3655807"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How did you feel about the information?</a:t>
            </a:r>
            <a:endParaRPr lang="en-US" sz="2400" dirty="0">
              <a:latin typeface="Arial" panose="020B0604020202020204" pitchFamily="34" charset="0"/>
              <a:cs typeface="Arial" panose="020B0604020202020204" pitchFamily="34" charset="0"/>
            </a:endParaRPr>
          </a:p>
        </p:txBody>
      </p:sp>
      <p:sp>
        <p:nvSpPr>
          <p:cNvPr id="12" name="Rounded Rectangle 11"/>
          <p:cNvSpPr/>
          <p:nvPr/>
        </p:nvSpPr>
        <p:spPr>
          <a:xfrm>
            <a:off x="4845547" y="4770226"/>
            <a:ext cx="3655807"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questions do you have?</a:t>
            </a:r>
          </a:p>
        </p:txBody>
      </p:sp>
    </p:spTree>
    <p:extLst>
      <p:ext uri="{BB962C8B-B14F-4D97-AF65-F5344CB8AC3E}">
        <p14:creationId xmlns:p14="http://schemas.microsoft.com/office/powerpoint/2010/main" val="37179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381000" y="355847"/>
            <a:ext cx="8381260" cy="1054394"/>
          </a:xfrm>
        </p:spPr>
        <p:txBody>
          <a:bodyPr/>
          <a:lstStyle/>
          <a:p>
            <a:r>
              <a:rPr lang="en-US" sz="3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Agenda</a:t>
            </a:r>
            <a:endParaRPr lang="en-US" sz="48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6" name="Rounded Rectangle 5"/>
          <p:cNvSpPr/>
          <p:nvPr/>
        </p:nvSpPr>
        <p:spPr>
          <a:xfrm>
            <a:off x="354365" y="1833447"/>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Review Learning Objectives</a:t>
            </a:r>
            <a:endParaRPr lang="en-US" sz="2400" dirty="0">
              <a:latin typeface="Arial" panose="020B0604020202020204" pitchFamily="34" charset="0"/>
              <a:cs typeface="Arial" panose="020B0604020202020204" pitchFamily="34" charset="0"/>
            </a:endParaRPr>
          </a:p>
        </p:txBody>
      </p:sp>
      <p:sp>
        <p:nvSpPr>
          <p:cNvPr id="14" name="Rounded Rectangle 13"/>
          <p:cNvSpPr/>
          <p:nvPr/>
        </p:nvSpPr>
        <p:spPr>
          <a:xfrm>
            <a:off x="380999" y="2428605"/>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Opening</a:t>
            </a:r>
            <a:endParaRPr lang="en-US" sz="2400" dirty="0">
              <a:latin typeface="Arial" panose="020B0604020202020204" pitchFamily="34" charset="0"/>
              <a:cs typeface="Arial" panose="020B0604020202020204" pitchFamily="34" charset="0"/>
            </a:endParaRPr>
          </a:p>
        </p:txBody>
      </p:sp>
      <p:sp>
        <p:nvSpPr>
          <p:cNvPr id="15" name="Rounded Rectangle 14"/>
          <p:cNvSpPr/>
          <p:nvPr/>
        </p:nvSpPr>
        <p:spPr>
          <a:xfrm>
            <a:off x="381000" y="3023763"/>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Health-Related Problems and FGC</a:t>
            </a:r>
            <a:endParaRPr lang="en-US" sz="2400" dirty="0">
              <a:latin typeface="Arial" panose="020B0604020202020204" pitchFamily="34" charset="0"/>
              <a:cs typeface="Arial" panose="020B0604020202020204" pitchFamily="34" charset="0"/>
            </a:endParaRPr>
          </a:p>
        </p:txBody>
      </p:sp>
      <p:sp>
        <p:nvSpPr>
          <p:cNvPr id="16" name="Rounded Rectangle 15"/>
          <p:cNvSpPr/>
          <p:nvPr/>
        </p:nvSpPr>
        <p:spPr>
          <a:xfrm>
            <a:off x="380999" y="4832553"/>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Anonymous’ Story</a:t>
            </a:r>
            <a:endParaRPr lang="en-US" sz="2400" dirty="0">
              <a:latin typeface="Arial" panose="020B0604020202020204" pitchFamily="34" charset="0"/>
              <a:cs typeface="Arial" panose="020B0604020202020204" pitchFamily="34" charset="0"/>
            </a:endParaRPr>
          </a:p>
        </p:txBody>
      </p:sp>
      <p:sp>
        <p:nvSpPr>
          <p:cNvPr id="18" name="Rounded Rectangle 17"/>
          <p:cNvSpPr/>
          <p:nvPr/>
        </p:nvSpPr>
        <p:spPr>
          <a:xfrm>
            <a:off x="380999" y="5447976"/>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Closing</a:t>
            </a:r>
            <a:endParaRPr lang="en-US" sz="2400" dirty="0">
              <a:latin typeface="Arial" panose="020B0604020202020204" pitchFamily="34" charset="0"/>
              <a:cs typeface="Arial" panose="020B0604020202020204" pitchFamily="34" charset="0"/>
            </a:endParaRPr>
          </a:p>
        </p:txBody>
      </p:sp>
      <p:sp>
        <p:nvSpPr>
          <p:cNvPr id="9" name="Rounded Rectangle 8"/>
          <p:cNvSpPr/>
          <p:nvPr/>
        </p:nvSpPr>
        <p:spPr>
          <a:xfrm>
            <a:off x="380999" y="3616165"/>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Emotional Consequences of FGC</a:t>
            </a:r>
            <a:endParaRPr lang="en-US" sz="2400" dirty="0">
              <a:latin typeface="Arial" panose="020B0604020202020204" pitchFamily="34" charset="0"/>
              <a:cs typeface="Arial" panose="020B0604020202020204" pitchFamily="34" charset="0"/>
            </a:endParaRPr>
          </a:p>
        </p:txBody>
      </p:sp>
      <p:sp>
        <p:nvSpPr>
          <p:cNvPr id="11" name="Rounded Rectangle 10"/>
          <p:cNvSpPr/>
          <p:nvPr/>
        </p:nvSpPr>
        <p:spPr>
          <a:xfrm>
            <a:off x="367683" y="4219095"/>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Guest Speaker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6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8"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381000" y="355847"/>
            <a:ext cx="8381260" cy="1054394"/>
          </a:xfrm>
        </p:spPr>
        <p:txBody>
          <a:bodyPr/>
          <a:lstStyle/>
          <a:p>
            <a:r>
              <a:rPr lang="en-US" sz="3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Learning Objectives</a:t>
            </a:r>
            <a:endParaRPr lang="en-US" sz="3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ounded Rectangle 9"/>
          <p:cNvSpPr/>
          <p:nvPr/>
        </p:nvSpPr>
        <p:spPr>
          <a:xfrm>
            <a:off x="354366" y="3016885"/>
            <a:ext cx="8407893" cy="579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Describe the emotional consequences of FGC</a:t>
            </a:r>
            <a:endParaRPr lang="en-US" sz="2800" dirty="0">
              <a:latin typeface="Arial" panose="020B0604020202020204" pitchFamily="34" charset="0"/>
              <a:cs typeface="Arial" panose="020B0604020202020204" pitchFamily="34" charset="0"/>
            </a:endParaRPr>
          </a:p>
        </p:txBody>
      </p:sp>
      <p:sp>
        <p:nvSpPr>
          <p:cNvPr id="11" name="Rounded Rectangle 10"/>
          <p:cNvSpPr/>
          <p:nvPr/>
        </p:nvSpPr>
        <p:spPr>
          <a:xfrm>
            <a:off x="354366" y="2166439"/>
            <a:ext cx="8407893" cy="582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Describe the health consequences of FGC</a:t>
            </a:r>
            <a:endParaRPr lang="en-US" sz="2800" dirty="0">
              <a:latin typeface="Arial" panose="020B0604020202020204" pitchFamily="34" charset="0"/>
              <a:cs typeface="Arial" panose="020B0604020202020204" pitchFamily="34" charset="0"/>
            </a:endParaRPr>
          </a:p>
        </p:txBody>
      </p:sp>
      <p:sp>
        <p:nvSpPr>
          <p:cNvPr id="15" name="Rounded Rectangle 14"/>
          <p:cNvSpPr/>
          <p:nvPr/>
        </p:nvSpPr>
        <p:spPr>
          <a:xfrm>
            <a:off x="381000" y="3864226"/>
            <a:ext cx="8407893" cy="1050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Practice asking questions of a health care provider regarding women’s health and FGC </a:t>
            </a:r>
            <a:endParaRPr lang="en-US" sz="2800" dirty="0">
              <a:latin typeface="Arial" panose="020B0604020202020204" pitchFamily="34" charset="0"/>
              <a:cs typeface="Arial" panose="020B0604020202020204" pitchFamily="34" charset="0"/>
            </a:endParaRPr>
          </a:p>
        </p:txBody>
      </p:sp>
      <p:sp>
        <p:nvSpPr>
          <p:cNvPr id="16" name="Rounded Rectangle 15"/>
          <p:cNvSpPr/>
          <p:nvPr/>
        </p:nvSpPr>
        <p:spPr>
          <a:xfrm>
            <a:off x="381000" y="5160243"/>
            <a:ext cx="8407893" cy="937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Discuss what </a:t>
            </a:r>
            <a:r>
              <a:rPr lang="en-US" sz="2800" dirty="0">
                <a:latin typeface="Arial" panose="020B0604020202020204" pitchFamily="34" charset="0"/>
                <a:cs typeface="Arial" panose="020B0604020202020204" pitchFamily="34" charset="0"/>
              </a:rPr>
              <a:t>you can do to manage any health consequences of FGC</a:t>
            </a:r>
          </a:p>
        </p:txBody>
      </p:sp>
    </p:spTree>
    <p:extLst>
      <p:ext uri="{BB962C8B-B14F-4D97-AF65-F5344CB8AC3E}">
        <p14:creationId xmlns:p14="http://schemas.microsoft.com/office/powerpoint/2010/main" val="6730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981" y="133350"/>
            <a:ext cx="8880669" cy="6572250"/>
          </a:xfrm>
          <a:prstGeom prst="rect">
            <a:avLst/>
          </a:prstGeom>
        </p:spPr>
      </p:pic>
      <p:sp>
        <p:nvSpPr>
          <p:cNvPr id="5" name="Rounded Rectangle 4"/>
          <p:cNvSpPr/>
          <p:nvPr/>
        </p:nvSpPr>
        <p:spPr>
          <a:xfrm>
            <a:off x="285750" y="998659"/>
            <a:ext cx="8513886" cy="83966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Where do you fall on the spectrum? </a:t>
            </a:r>
          </a:p>
        </p:txBody>
      </p:sp>
      <p:sp>
        <p:nvSpPr>
          <p:cNvPr id="6" name="Rounded Rectangle 5"/>
          <p:cNvSpPr/>
          <p:nvPr/>
        </p:nvSpPr>
        <p:spPr>
          <a:xfrm>
            <a:off x="285750" y="2405529"/>
            <a:ext cx="8513886" cy="5520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Shortest to tallest</a:t>
            </a:r>
            <a:endParaRPr lang="en-US" sz="3200" dirty="0">
              <a:latin typeface="Arial" panose="020B0604020202020204" pitchFamily="34" charset="0"/>
              <a:cs typeface="Arial" panose="020B0604020202020204" pitchFamily="34" charset="0"/>
            </a:endParaRPr>
          </a:p>
        </p:txBody>
      </p:sp>
      <p:sp>
        <p:nvSpPr>
          <p:cNvPr id="7" name="Rounded Rectangle 6"/>
          <p:cNvSpPr/>
          <p:nvPr/>
        </p:nvSpPr>
        <p:spPr>
          <a:xfrm>
            <a:off x="285750" y="3248773"/>
            <a:ext cx="8513886" cy="5520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Least to most letters in your name</a:t>
            </a:r>
            <a:endParaRPr lang="en-US" sz="3200" dirty="0">
              <a:latin typeface="Arial" panose="020B0604020202020204" pitchFamily="34" charset="0"/>
              <a:cs typeface="Arial" panose="020B0604020202020204" pitchFamily="34" charset="0"/>
            </a:endParaRPr>
          </a:p>
        </p:txBody>
      </p:sp>
      <p:sp>
        <p:nvSpPr>
          <p:cNvPr id="8" name="Rounded Rectangle 7"/>
          <p:cNvSpPr/>
          <p:nvPr/>
        </p:nvSpPr>
        <p:spPr>
          <a:xfrm>
            <a:off x="285750" y="4092017"/>
            <a:ext cx="8513886" cy="5520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Least to most children</a:t>
            </a:r>
            <a:endParaRPr lang="en-US" sz="3200" dirty="0">
              <a:latin typeface="Arial" panose="020B0604020202020204" pitchFamily="34" charset="0"/>
              <a:cs typeface="Arial" panose="020B0604020202020204" pitchFamily="34" charset="0"/>
            </a:endParaRPr>
          </a:p>
        </p:txBody>
      </p:sp>
      <p:sp>
        <p:nvSpPr>
          <p:cNvPr id="9" name="Rounded Rectangle 8"/>
          <p:cNvSpPr/>
          <p:nvPr/>
        </p:nvSpPr>
        <p:spPr>
          <a:xfrm>
            <a:off x="285750" y="4935261"/>
            <a:ext cx="8513886" cy="5520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Least to most siblings</a:t>
            </a:r>
          </a:p>
        </p:txBody>
      </p:sp>
    </p:spTree>
    <p:extLst>
      <p:ext uri="{BB962C8B-B14F-4D97-AF65-F5344CB8AC3E}">
        <p14:creationId xmlns:p14="http://schemas.microsoft.com/office/powerpoint/2010/main" val="1283478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77841" y="649143"/>
            <a:ext cx="3987312" cy="2494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What happens immediately after a girl is circumcised?</a:t>
            </a:r>
          </a:p>
        </p:txBody>
      </p:sp>
      <p:sp>
        <p:nvSpPr>
          <p:cNvPr id="7" name="Rounded Rectangle 6"/>
          <p:cNvSpPr/>
          <p:nvPr/>
        </p:nvSpPr>
        <p:spPr>
          <a:xfrm>
            <a:off x="380998" y="3763109"/>
            <a:ext cx="4152901" cy="2448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Have you or anyone you know experienced any health problems from being circumcised?</a:t>
            </a:r>
          </a:p>
        </p:txBody>
      </p:sp>
      <p:pic>
        <p:nvPicPr>
          <p:cNvPr id="2" name="Picture 1"/>
          <p:cNvPicPr>
            <a:picLocks noChangeAspect="1"/>
          </p:cNvPicPr>
          <p:nvPr/>
        </p:nvPicPr>
        <p:blipFill>
          <a:blip r:embed="rId3"/>
          <a:stretch>
            <a:fillRect/>
          </a:stretch>
        </p:blipFill>
        <p:spPr>
          <a:xfrm>
            <a:off x="621606" y="530228"/>
            <a:ext cx="3671684" cy="2732156"/>
          </a:xfrm>
          <a:prstGeom prst="rect">
            <a:avLst/>
          </a:prstGeom>
        </p:spPr>
      </p:pic>
      <p:pic>
        <p:nvPicPr>
          <p:cNvPr id="3" name="Picture 2"/>
          <p:cNvPicPr>
            <a:picLocks noChangeAspect="1"/>
          </p:cNvPicPr>
          <p:nvPr/>
        </p:nvPicPr>
        <p:blipFill>
          <a:blip r:embed="rId4"/>
          <a:stretch>
            <a:fillRect/>
          </a:stretch>
        </p:blipFill>
        <p:spPr>
          <a:xfrm>
            <a:off x="4831659" y="3763109"/>
            <a:ext cx="3679677" cy="2448658"/>
          </a:xfrm>
          <a:prstGeom prst="rect">
            <a:avLst/>
          </a:prstGeom>
        </p:spPr>
      </p:pic>
    </p:spTree>
    <p:extLst>
      <p:ext uri="{BB962C8B-B14F-4D97-AF65-F5344CB8AC3E}">
        <p14:creationId xmlns:p14="http://schemas.microsoft.com/office/powerpoint/2010/main" val="97303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7055" y="364811"/>
            <a:ext cx="760990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Health Related Problems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ounded Rectangle 8"/>
          <p:cNvSpPr/>
          <p:nvPr/>
        </p:nvSpPr>
        <p:spPr>
          <a:xfrm>
            <a:off x="419100" y="1828800"/>
            <a:ext cx="8362950" cy="73855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Long Term Problems</a:t>
            </a:r>
            <a:endParaRPr lang="en-US" sz="3600" b="1" dirty="0">
              <a:latin typeface="Arial" panose="020B0604020202020204" pitchFamily="34" charset="0"/>
              <a:cs typeface="Arial" panose="020B0604020202020204" pitchFamily="34" charset="0"/>
            </a:endParaRPr>
          </a:p>
        </p:txBody>
      </p:sp>
      <p:sp>
        <p:nvSpPr>
          <p:cNvPr id="11" name="Rounded Rectangle 10"/>
          <p:cNvSpPr/>
          <p:nvPr/>
        </p:nvSpPr>
        <p:spPr>
          <a:xfrm>
            <a:off x="455914" y="2782922"/>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Infections</a:t>
            </a:r>
            <a:endParaRPr lang="en-US" sz="2400" dirty="0">
              <a:latin typeface="Arial" panose="020B0604020202020204" pitchFamily="34" charset="0"/>
              <a:cs typeface="Arial" panose="020B0604020202020204" pitchFamily="34" charset="0"/>
            </a:endParaRPr>
          </a:p>
        </p:txBody>
      </p:sp>
      <p:sp>
        <p:nvSpPr>
          <p:cNvPr id="8" name="Rounded Rectangle 7"/>
          <p:cNvSpPr/>
          <p:nvPr/>
        </p:nvSpPr>
        <p:spPr>
          <a:xfrm>
            <a:off x="455912" y="3510242"/>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Problems having sex</a:t>
            </a:r>
            <a:endParaRPr lang="en-US" sz="2400" dirty="0">
              <a:latin typeface="Arial" panose="020B0604020202020204" pitchFamily="34" charset="0"/>
              <a:cs typeface="Arial" panose="020B0604020202020204" pitchFamily="34" charset="0"/>
            </a:endParaRPr>
          </a:p>
        </p:txBody>
      </p:sp>
      <p:sp>
        <p:nvSpPr>
          <p:cNvPr id="10" name="Rounded Rectangle 9"/>
          <p:cNvSpPr/>
          <p:nvPr/>
        </p:nvSpPr>
        <p:spPr>
          <a:xfrm>
            <a:off x="455912" y="4977795"/>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Depression and anxiety</a:t>
            </a:r>
            <a:endParaRPr lang="en-US" sz="2400" dirty="0">
              <a:latin typeface="Arial" panose="020B0604020202020204" pitchFamily="34" charset="0"/>
              <a:cs typeface="Arial" panose="020B0604020202020204" pitchFamily="34" charset="0"/>
            </a:endParaRPr>
          </a:p>
        </p:txBody>
      </p:sp>
      <p:sp>
        <p:nvSpPr>
          <p:cNvPr id="15" name="Rounded Rectangle 14"/>
          <p:cNvSpPr/>
          <p:nvPr/>
        </p:nvSpPr>
        <p:spPr>
          <a:xfrm>
            <a:off x="4741284" y="2782921"/>
            <a:ext cx="4040766" cy="101717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Painful and prolonged menstruation</a:t>
            </a:r>
            <a:endParaRPr lang="en-US" sz="2400" dirty="0">
              <a:latin typeface="Arial" panose="020B0604020202020204" pitchFamily="34" charset="0"/>
              <a:cs typeface="Arial" panose="020B0604020202020204" pitchFamily="34" charset="0"/>
            </a:endParaRPr>
          </a:p>
        </p:txBody>
      </p:sp>
      <p:sp>
        <p:nvSpPr>
          <p:cNvPr id="16" name="Rounded Rectangle 15"/>
          <p:cNvSpPr/>
          <p:nvPr/>
        </p:nvSpPr>
        <p:spPr>
          <a:xfrm>
            <a:off x="4741284" y="3958122"/>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Urinary problems</a:t>
            </a:r>
            <a:endParaRPr lang="en-US" sz="2400" dirty="0">
              <a:latin typeface="Arial" panose="020B0604020202020204" pitchFamily="34" charset="0"/>
              <a:cs typeface="Arial" panose="020B0604020202020204" pitchFamily="34" charset="0"/>
            </a:endParaRPr>
          </a:p>
        </p:txBody>
      </p:sp>
      <p:sp>
        <p:nvSpPr>
          <p:cNvPr id="17" name="Rounded Rectangle 16"/>
          <p:cNvSpPr/>
          <p:nvPr/>
        </p:nvSpPr>
        <p:spPr>
          <a:xfrm>
            <a:off x="455912" y="4265247"/>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Fistulae</a:t>
            </a:r>
            <a:endParaRPr lang="en-US" sz="2400" dirty="0">
              <a:latin typeface="Arial" panose="020B0604020202020204" pitchFamily="34" charset="0"/>
              <a:cs typeface="Arial" panose="020B0604020202020204" pitchFamily="34" charset="0"/>
            </a:endParaRPr>
          </a:p>
        </p:txBody>
      </p:sp>
      <p:sp>
        <p:nvSpPr>
          <p:cNvPr id="18" name="Rounded Rectangle 17"/>
          <p:cNvSpPr/>
          <p:nvPr/>
        </p:nvSpPr>
        <p:spPr>
          <a:xfrm>
            <a:off x="4741284" y="4690580"/>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Inadequate treatment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264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P spid="10"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053390" y="145214"/>
            <a:ext cx="5197642" cy="6551195"/>
          </a:xfrm>
          <a:prstGeom prst="rect">
            <a:avLst/>
          </a:prstGeom>
        </p:spPr>
      </p:pic>
    </p:spTree>
    <p:extLst>
      <p:ext uri="{BB962C8B-B14F-4D97-AF65-F5344CB8AC3E}">
        <p14:creationId xmlns:p14="http://schemas.microsoft.com/office/powerpoint/2010/main" val="41467492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7055" y="364811"/>
            <a:ext cx="760990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Health Related Problems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ounded Rectangle 8"/>
          <p:cNvSpPr/>
          <p:nvPr/>
        </p:nvSpPr>
        <p:spPr>
          <a:xfrm>
            <a:off x="419100" y="1828800"/>
            <a:ext cx="8362950" cy="13144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Problems with pregnancy &amp; childbirth</a:t>
            </a:r>
          </a:p>
        </p:txBody>
      </p:sp>
      <p:sp>
        <p:nvSpPr>
          <p:cNvPr id="11" name="Rounded Rectangle 10"/>
          <p:cNvSpPr/>
          <p:nvPr/>
        </p:nvSpPr>
        <p:spPr>
          <a:xfrm>
            <a:off x="419100" y="4106917"/>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Prolonged labor</a:t>
            </a:r>
            <a:endParaRPr lang="en-US" sz="2400" dirty="0">
              <a:latin typeface="Arial" panose="020B0604020202020204" pitchFamily="34" charset="0"/>
              <a:cs typeface="Arial" panose="020B0604020202020204" pitchFamily="34" charset="0"/>
            </a:endParaRPr>
          </a:p>
        </p:txBody>
      </p:sp>
      <p:sp>
        <p:nvSpPr>
          <p:cNvPr id="8" name="Rounded Rectangle 7"/>
          <p:cNvSpPr/>
          <p:nvPr/>
        </p:nvSpPr>
        <p:spPr>
          <a:xfrm>
            <a:off x="419100" y="4874961"/>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Excessive bleeding</a:t>
            </a:r>
            <a:endParaRPr lang="en-US" sz="2400" dirty="0">
              <a:latin typeface="Arial" panose="020B0604020202020204" pitchFamily="34" charset="0"/>
              <a:cs typeface="Arial" panose="020B0604020202020204" pitchFamily="34" charset="0"/>
            </a:endParaRPr>
          </a:p>
        </p:txBody>
      </p:sp>
      <p:sp>
        <p:nvSpPr>
          <p:cNvPr id="10" name="Rounded Rectangle 9"/>
          <p:cNvSpPr/>
          <p:nvPr/>
        </p:nvSpPr>
        <p:spPr>
          <a:xfrm>
            <a:off x="4741284" y="4070583"/>
            <a:ext cx="4040766" cy="97497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Higher risk for cesarean section</a:t>
            </a:r>
          </a:p>
        </p:txBody>
      </p:sp>
      <p:sp>
        <p:nvSpPr>
          <p:cNvPr id="15" name="Rounded Rectangle 14"/>
          <p:cNvSpPr/>
          <p:nvPr/>
        </p:nvSpPr>
        <p:spPr>
          <a:xfrm>
            <a:off x="4741284" y="5222007"/>
            <a:ext cx="4040766" cy="61739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Risks to the infant</a:t>
            </a:r>
          </a:p>
        </p:txBody>
      </p:sp>
      <p:sp>
        <p:nvSpPr>
          <p:cNvPr id="17" name="Rounded Rectangle 16"/>
          <p:cNvSpPr/>
          <p:nvPr/>
        </p:nvSpPr>
        <p:spPr>
          <a:xfrm>
            <a:off x="4741284" y="3319701"/>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Higher risk for episiotomy </a:t>
            </a:r>
          </a:p>
        </p:txBody>
      </p:sp>
      <p:sp>
        <p:nvSpPr>
          <p:cNvPr id="12" name="Rounded Rectangle 11"/>
          <p:cNvSpPr/>
          <p:nvPr/>
        </p:nvSpPr>
        <p:spPr>
          <a:xfrm>
            <a:off x="419100" y="3338873"/>
            <a:ext cx="404076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Infertility</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994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P spid="10" grpId="0" animBg="1"/>
      <p:bldP spid="15" grpId="0" animBg="1"/>
      <p:bldP spid="17" grpId="0" animBg="1"/>
      <p:bldP spid="1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Module 3.2">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Grid.thmx</Template>
  <TotalTime>783</TotalTime>
  <Words>3527</Words>
  <Application>Microsoft Office PowerPoint</Application>
  <PresentationFormat>On-screen Show (4:3)</PresentationFormat>
  <Paragraphs>300</Paragraphs>
  <Slides>27</Slides>
  <Notes>27</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Constantia</vt:lpstr>
      <vt:lpstr>Courier New</vt:lpstr>
      <vt:lpstr>Franklin Gothic Medium</vt:lpstr>
      <vt:lpstr>Symbol</vt:lpstr>
      <vt:lpstr>Times New Roman</vt:lpstr>
      <vt:lpstr>Wingdings</vt:lpstr>
      <vt:lpstr>Wingdings 2</vt:lpstr>
      <vt:lpstr>Grid</vt:lpstr>
      <vt:lpstr>One Community Program (OCP)</vt:lpstr>
      <vt:lpstr>PowerPoint Presentation</vt:lpstr>
      <vt:lpstr>Agenda</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 Baa Igu Taala aan Weligeed Tirmayn (I have (harbor) a mark that can never be erased)</vt:lpstr>
      <vt:lpstr>PowerPoint Presentation</vt:lpstr>
      <vt:lpstr>PowerPoint Presentation</vt:lpstr>
      <vt:lpstr>PowerPoint Presentation</vt:lpstr>
      <vt:lpstr>PowerPoint Presentation</vt:lpstr>
      <vt:lpstr>Group Discussion</vt:lpstr>
      <vt:lpstr>PowerPoint Presentation</vt:lpstr>
      <vt:lpstr>Anonymous’ Story</vt:lpstr>
      <vt:lpstr>Anonymous’ Story</vt:lpstr>
      <vt:lpstr>Anonymous’ Story</vt:lpstr>
      <vt:lpstr>Anonymous’ Story</vt:lpstr>
      <vt:lpstr>Anonymous’ Story</vt:lpstr>
      <vt:lpstr>Anonymous’ Story</vt:lpstr>
      <vt:lpstr>Closing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FGC and Health</dc:title>
  <dc:creator>Nicole   Rosen</dc:creator>
  <cp:lastModifiedBy>Melanie Hetzel-riggin</cp:lastModifiedBy>
  <cp:revision>63</cp:revision>
  <dcterms:created xsi:type="dcterms:W3CDTF">2017-03-31T17:53:01Z</dcterms:created>
  <dcterms:modified xsi:type="dcterms:W3CDTF">2017-06-14T18:06:55Z</dcterms:modified>
</cp:coreProperties>
</file>