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288" r:id="rId2"/>
    <p:sldId id="289" r:id="rId3"/>
    <p:sldId id="290" r:id="rId4"/>
    <p:sldId id="291" r:id="rId5"/>
    <p:sldId id="292" r:id="rId6"/>
    <p:sldId id="309" r:id="rId7"/>
    <p:sldId id="293" r:id="rId8"/>
    <p:sldId id="294" r:id="rId9"/>
    <p:sldId id="296" r:id="rId10"/>
    <p:sldId id="295" r:id="rId11"/>
    <p:sldId id="297" r:id="rId12"/>
    <p:sldId id="298" r:id="rId13"/>
    <p:sldId id="307" r:id="rId14"/>
    <p:sldId id="299" r:id="rId15"/>
    <p:sldId id="301" r:id="rId16"/>
    <p:sldId id="302" r:id="rId17"/>
    <p:sldId id="303" r:id="rId18"/>
    <p:sldId id="304" r:id="rId19"/>
    <p:sldId id="305" r:id="rId20"/>
    <p:sldId id="306" r:id="rId21"/>
    <p:sldId id="30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41808" autoAdjust="0"/>
  </p:normalViewPr>
  <p:slideViewPr>
    <p:cSldViewPr snapToGrid="0">
      <p:cViewPr varScale="1">
        <p:scale>
          <a:sx n="29" d="100"/>
          <a:sy n="29" d="100"/>
        </p:scale>
        <p:origin x="1818" y="6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64" d="100"/>
          <a:sy n="64" d="100"/>
        </p:scale>
        <p:origin x="-255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34FD4B-F8B7-4805-8D23-BE9107927B1A}" type="datetimeFigureOut">
              <a:rPr lang="en-US" smtClean="0"/>
              <a:t>6/14/2017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D763FB-400B-42AB-B92B-5F8B232525D7}" type="slidenum">
              <a:rPr lang="en-US" smtClean="0"/>
              <a:t>‹#›</a:t>
            </a:fld>
            <a:endParaRPr lang="en-US"/>
          </a:p>
        </p:txBody>
      </p:sp>
    </p:spTree>
    <p:extLst>
      <p:ext uri="{BB962C8B-B14F-4D97-AF65-F5344CB8AC3E}">
        <p14:creationId xmlns:p14="http://schemas.microsoft.com/office/powerpoint/2010/main" val="980957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2A2FA-AD5B-4FCF-911F-F12B2789AF6E}" type="datetimeFigureOut">
              <a:rPr lang="en-US" smtClean="0"/>
              <a:pPr/>
              <a:t>6/14/2017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66811-7500-4FDD-B951-0F51F3CA892C}" type="slidenum">
              <a:rPr lang="en-US" smtClean="0"/>
              <a:pPr/>
              <a:t>‹#›</a:t>
            </a:fld>
            <a:endParaRPr lang="en-US"/>
          </a:p>
        </p:txBody>
      </p:sp>
    </p:spTree>
    <p:extLst>
      <p:ext uri="{BB962C8B-B14F-4D97-AF65-F5344CB8AC3E}">
        <p14:creationId xmlns:p14="http://schemas.microsoft.com/office/powerpoint/2010/main" val="3864071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Remind the participants about what the One Community Program is (</a:t>
            </a:r>
            <a:r>
              <a:rPr lang="en-US" sz="1200" b="1" kern="1200" dirty="0" smtClean="0">
                <a:solidFill>
                  <a:schemeClr val="tx1"/>
                </a:solidFill>
                <a:effectLst/>
                <a:latin typeface="+mn-lt"/>
                <a:ea typeface="+mn-ea"/>
                <a:cs typeface="+mn-cs"/>
              </a:rPr>
              <a:t>Slide 1</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1</a:t>
            </a:fld>
            <a:endParaRPr lang="en-US"/>
          </a:p>
        </p:txBody>
      </p:sp>
    </p:spTree>
    <p:extLst>
      <p:ext uri="{BB962C8B-B14F-4D97-AF65-F5344CB8AC3E}">
        <p14:creationId xmlns:p14="http://schemas.microsoft.com/office/powerpoint/2010/main" val="2155357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10.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Review the material on the slide, making sure to discuss legal consequences of FGC throughout the world. Read the consequences of practicing FGC in multiple different countries, stressing the themes across the world including:</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100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That most industrialized countries view FGC as illegal;</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1000"/>
              </a:spcAft>
              <a:buFont typeface="+mj-lt"/>
              <a:buAutoNum type="alphaLcPeriod"/>
            </a:pPr>
            <a:r>
              <a:rPr lang="en-US" sz="1200" dirty="0" smtClean="0">
                <a:effectLst/>
                <a:latin typeface="Arial" panose="020B0604020202020204" pitchFamily="34" charset="0"/>
                <a:ea typeface="Constantia" panose="02030602050306030303" pitchFamily="18" charset="0"/>
              </a:rPr>
              <a:t>‘Vacation cutting’ is also banned in most industrialized countries</a:t>
            </a:r>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10</a:t>
            </a:fld>
            <a:endParaRPr lang="en-US"/>
          </a:p>
        </p:txBody>
      </p:sp>
    </p:spTree>
    <p:extLst>
      <p:ext uri="{BB962C8B-B14F-4D97-AF65-F5344CB8AC3E}">
        <p14:creationId xmlns:p14="http://schemas.microsoft.com/office/powerpoint/2010/main" val="2334207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11</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U.S. Law and FGC. For each question, allow participants to answer first, then discuss key points below.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Why is FGC considered a crime?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In the U.S., FGC is considered "child abuse" and the legal ramifications are equivalent. Just as it is illegal abuse a woman or child, "the United States considers FGC to be a serious human rights abuse and a form of gender-based violence and child abuse.7 FGC is therefore considered an aggravated felony and "a violation of women's rights.”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Who will be prosecuted?</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All people who helped, organized, transported, assisted, and/or performed FGC. The only person who will not be persecuted is the girl or woman who the procedure was performed on.</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are the legal consequences?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1000"/>
              </a:spcAft>
              <a:buFont typeface="+mj-lt"/>
              <a:buAutoNum type="roman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Prison time, family separation, and potential deportation for green card holders and refugees.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smtClean="0">
              <a:effectLst/>
            </a:endParaRPr>
          </a:p>
        </p:txBody>
      </p:sp>
      <p:sp>
        <p:nvSpPr>
          <p:cNvPr id="4" name="Slide Number Placeholder 3"/>
          <p:cNvSpPr>
            <a:spLocks noGrp="1"/>
          </p:cNvSpPr>
          <p:nvPr>
            <p:ph type="sldNum" sz="quarter" idx="10"/>
          </p:nvPr>
        </p:nvSpPr>
        <p:spPr/>
        <p:txBody>
          <a:bodyPr/>
          <a:lstStyle/>
          <a:p>
            <a:fld id="{30E66811-7500-4FDD-B951-0F51F3CA892C}" type="slidenum">
              <a:rPr lang="en-US" smtClean="0"/>
              <a:pPr/>
              <a:t>11</a:t>
            </a:fld>
            <a:endParaRPr lang="en-US"/>
          </a:p>
        </p:txBody>
      </p:sp>
    </p:spTree>
    <p:extLst>
      <p:ext uri="{BB962C8B-B14F-4D97-AF65-F5344CB8AC3E}">
        <p14:creationId xmlns:p14="http://schemas.microsoft.com/office/powerpoint/2010/main" val="314798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12:</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U.S. Law and FGC. For each question, allow participants to answer first, then discuss key points below</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100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How does the law affect green card holders and refugees?</a:t>
            </a:r>
            <a:endParaRPr lang="en-US" sz="1100" i="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800100" marR="0" lvl="1" indent="-342900">
              <a:lnSpc>
                <a:spcPct val="110000"/>
              </a:lnSpc>
              <a:spcBef>
                <a:spcPts val="0"/>
              </a:spcBef>
              <a:spcAft>
                <a:spcPts val="100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rPr>
              <a:t>Regarding laws, non- citizens (green card holders) are in a more precarious position. If they commit a felony (more serious crime) they can be deported and barred from ever entering the country again.</a:t>
            </a:r>
          </a:p>
          <a:p>
            <a:endParaRPr lang="en-US" sz="1200" i="1" dirty="0" smtClean="0">
              <a:solidFill>
                <a:srgbClr val="549E39"/>
              </a:solidFill>
              <a:effectLst/>
              <a:latin typeface="Arial" panose="020B0604020202020204" pitchFamily="34" charset="0"/>
            </a:endParaRPr>
          </a:p>
          <a:p>
            <a:pPr marL="342900" marR="0" lvl="0" indent="-342900">
              <a:lnSpc>
                <a:spcPct val="110000"/>
              </a:lnSpc>
              <a:spcBef>
                <a:spcPts val="60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If you are a green cardholder or Legal Permanent Resident (LPR):</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Subject to deportation; may be detained during removal proceedings; subject to up to 20 years in prison if LPR re-enters the U.S. without permission after removal; permanently barred from future immigration to the U.S.; if not removed, LPR may be barred from becoming a naturalized citizen.</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If you are a refugee without LPR status: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100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May be deported after a criminal conviction, even if they would be in grave danger in their home country; some felonies, subject to judicial discretion, may result in the inability to obtain LPR status.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smtClean="0">
              <a:effectLst/>
            </a:endParaRPr>
          </a:p>
        </p:txBody>
      </p:sp>
      <p:sp>
        <p:nvSpPr>
          <p:cNvPr id="4" name="Slide Number Placeholder 3"/>
          <p:cNvSpPr>
            <a:spLocks noGrp="1"/>
          </p:cNvSpPr>
          <p:nvPr>
            <p:ph type="sldNum" sz="quarter" idx="10"/>
          </p:nvPr>
        </p:nvSpPr>
        <p:spPr/>
        <p:txBody>
          <a:bodyPr/>
          <a:lstStyle/>
          <a:p>
            <a:fld id="{30E66811-7500-4FDD-B951-0F51F3CA892C}" type="slidenum">
              <a:rPr lang="en-US" smtClean="0"/>
              <a:pPr/>
              <a:t>12</a:t>
            </a:fld>
            <a:endParaRPr lang="en-US"/>
          </a:p>
        </p:txBody>
      </p:sp>
    </p:spTree>
    <p:extLst>
      <p:ext uri="{BB962C8B-B14F-4D97-AF65-F5344CB8AC3E}">
        <p14:creationId xmlns:p14="http://schemas.microsoft.com/office/powerpoint/2010/main" val="1591412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Show </a:t>
            </a:r>
            <a:r>
              <a:rPr lang="en-US" sz="1200" b="1" kern="1200" dirty="0" smtClean="0">
                <a:solidFill>
                  <a:schemeClr val="tx1"/>
                </a:solidFill>
                <a:effectLst/>
                <a:latin typeface="+mn-lt"/>
                <a:ea typeface="+mn-ea"/>
                <a:cs typeface="+mn-cs"/>
              </a:rPr>
              <a:t>Slide 13:</a:t>
            </a:r>
            <a:r>
              <a:rPr lang="en-US" sz="1200" kern="1200" dirty="0" smtClean="0">
                <a:solidFill>
                  <a:schemeClr val="tx1"/>
                </a:solidFill>
                <a:effectLst/>
                <a:latin typeface="+mn-lt"/>
                <a:ea typeface="+mn-ea"/>
                <a:cs typeface="+mn-cs"/>
              </a:rPr>
              <a:t> Ask the participants the following questions. Encourage all groups to provide responses to the questions. Record key findings, as well as if the group came to a consensus on any of these questions.</a:t>
            </a:r>
          </a:p>
          <a:p>
            <a:pPr lvl="0"/>
            <a:r>
              <a:rPr lang="en-US" sz="1200" i="1" kern="1200" dirty="0" smtClean="0">
                <a:solidFill>
                  <a:schemeClr val="tx1"/>
                </a:solidFill>
                <a:effectLst/>
                <a:latin typeface="+mn-lt"/>
                <a:ea typeface="+mn-ea"/>
                <a:cs typeface="+mn-cs"/>
              </a:rPr>
              <a:t>How do you feel about these regulations?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Do you see FGC as a child abuse?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Do you see FGC as women's right violation?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145B4A-4005-0244-AB96-838571284629}" type="slidenum">
              <a:rPr lang="en-US" smtClean="0"/>
              <a:t>13</a:t>
            </a:fld>
            <a:endParaRPr lang="en-US"/>
          </a:p>
        </p:txBody>
      </p:sp>
    </p:spTree>
    <p:extLst>
      <p:ext uri="{BB962C8B-B14F-4D97-AF65-F5344CB8AC3E}">
        <p14:creationId xmlns:p14="http://schemas.microsoft.com/office/powerpoint/2010/main" val="401278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14</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introducing the guest speaker.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Introduce the guest speaker, a lawyer or a knowledgeable professional specializing in legal consequences of performing or assisting with FGC.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The guest speaker will share his or her legal experience with FGC, comment on the presentation, and talk about the legal issues she most often encounters related to FGC.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The guest speaker will then invite questions and provide answers.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If a guest speaker is unavailable, then review the U.S. code in more detail. Review state codes as well.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E66811-7500-4FDD-B951-0F51F3CA892C}" type="slidenum">
              <a:rPr lang="en-US" smtClean="0"/>
              <a:pPr/>
              <a:t>14</a:t>
            </a:fld>
            <a:endParaRPr lang="en-US"/>
          </a:p>
        </p:txBody>
      </p:sp>
    </p:spTree>
    <p:extLst>
      <p:ext uri="{BB962C8B-B14F-4D97-AF65-F5344CB8AC3E}">
        <p14:creationId xmlns:p14="http://schemas.microsoft.com/office/powerpoint/2010/main" val="2377633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Distribute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Handout 4.1.3: RUWAYDA’S STORY.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100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15</a:t>
            </a:r>
            <a:r>
              <a:rPr lang="en-US" sz="1200" b="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err="1"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Ruwayda’s</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Story. Read the story slowly, and ask participants to listen carefully. Mention to the participants that this story introduces a recently arrived Somali family. They have been in the U.S. for less than three years and having hard time adopting to the strange country.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r>
              <a:rPr lang="en-US" sz="1200" i="1" dirty="0" err="1" smtClean="0">
                <a:solidFill>
                  <a:srgbClr val="549E39"/>
                </a:solidFill>
                <a:effectLst/>
                <a:latin typeface="Arial" panose="020B0604020202020204" pitchFamily="34" charset="0"/>
                <a:ea typeface="Constantia" panose="02030602050306030303"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rPr>
              <a:t> was raised by a single mother name </a:t>
            </a:r>
            <a:r>
              <a:rPr lang="en-US" sz="1200" i="1" dirty="0" err="1" smtClean="0">
                <a:solidFill>
                  <a:srgbClr val="549E39"/>
                </a:solidFill>
                <a:effectLst/>
                <a:latin typeface="Arial" panose="020B0604020202020204" pitchFamily="34" charset="0"/>
                <a:ea typeface="Constantia" panose="02030602050306030303" pitchFamily="18" charset="0"/>
              </a:rPr>
              <a:t>Fouzia</a:t>
            </a:r>
            <a:r>
              <a:rPr lang="en-US" sz="1200" i="1" dirty="0" smtClean="0">
                <a:solidFill>
                  <a:srgbClr val="549E39"/>
                </a:solidFill>
                <a:effectLst/>
                <a:latin typeface="Arial" panose="020B0604020202020204" pitchFamily="34" charset="0"/>
                <a:ea typeface="Constantia" panose="02030602050306030303" pitchFamily="18" charset="0"/>
              </a:rPr>
              <a:t> and her aunt, Khadija. The family has arrived to the country when </a:t>
            </a:r>
            <a:r>
              <a:rPr lang="en-US" sz="1200" i="1" dirty="0" err="1" smtClean="0">
                <a:solidFill>
                  <a:srgbClr val="549E39"/>
                </a:solidFill>
                <a:effectLst/>
                <a:latin typeface="Arial" panose="020B0604020202020204" pitchFamily="34" charset="0"/>
                <a:ea typeface="Constantia" panose="02030602050306030303"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rPr>
              <a:t> was just four. Her aunt Khadija is insisting that </a:t>
            </a:r>
            <a:r>
              <a:rPr lang="en-US" sz="1200" i="1" dirty="0" err="1" smtClean="0">
                <a:solidFill>
                  <a:srgbClr val="549E39"/>
                </a:solidFill>
                <a:effectLst/>
                <a:latin typeface="Arial" panose="020B0604020202020204" pitchFamily="34" charset="0"/>
                <a:ea typeface="Constantia" panose="02030602050306030303"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rPr>
              <a:t> be circumcised. </a:t>
            </a:r>
            <a:r>
              <a:rPr lang="en-US" sz="1200" i="1" dirty="0" err="1" smtClean="0">
                <a:solidFill>
                  <a:srgbClr val="549E39"/>
                </a:solidFill>
                <a:effectLst/>
                <a:latin typeface="Arial" panose="020B0604020202020204" pitchFamily="34" charset="0"/>
                <a:ea typeface="Constantia" panose="02030602050306030303" pitchFamily="18" charset="0"/>
              </a:rPr>
              <a:t>Fouzia</a:t>
            </a:r>
            <a:r>
              <a:rPr lang="en-US" sz="1200" i="1" dirty="0" smtClean="0">
                <a:solidFill>
                  <a:srgbClr val="549E39"/>
                </a:solidFill>
                <a:effectLst/>
                <a:latin typeface="Arial" panose="020B0604020202020204" pitchFamily="34" charset="0"/>
                <a:ea typeface="Constantia" panose="02030602050306030303" pitchFamily="18" charset="0"/>
              </a:rPr>
              <a:t> also believes it is the perfect time for </a:t>
            </a:r>
            <a:r>
              <a:rPr lang="en-US" sz="1200" i="1" dirty="0" err="1" smtClean="0">
                <a:solidFill>
                  <a:srgbClr val="549E39"/>
                </a:solidFill>
                <a:effectLst/>
                <a:latin typeface="Arial" panose="020B0604020202020204" pitchFamily="34" charset="0"/>
                <a:ea typeface="Constantia" panose="02030602050306030303"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rPr>
              <a:t> to get circumcised before she it is too late. </a:t>
            </a:r>
            <a:r>
              <a:rPr lang="en-US" sz="1200" i="1" dirty="0" err="1" smtClean="0">
                <a:solidFill>
                  <a:srgbClr val="549E39"/>
                </a:solidFill>
                <a:effectLst/>
                <a:latin typeface="Arial" panose="020B0604020202020204" pitchFamily="34" charset="0"/>
                <a:ea typeface="Constantia" panose="02030602050306030303" pitchFamily="18" charset="0"/>
              </a:rPr>
              <a:t>Fouzia</a:t>
            </a:r>
            <a:r>
              <a:rPr lang="en-US" sz="1200" i="1" dirty="0" smtClean="0">
                <a:solidFill>
                  <a:srgbClr val="549E39"/>
                </a:solidFill>
                <a:effectLst/>
                <a:latin typeface="Arial" panose="020B0604020202020204" pitchFamily="34" charset="0"/>
                <a:ea typeface="Constantia" panose="02030602050306030303" pitchFamily="18" charset="0"/>
              </a:rPr>
              <a:t> has saved up some money for a while and are planning the trip. They told </a:t>
            </a:r>
            <a:r>
              <a:rPr lang="en-US" sz="1200" i="1" dirty="0" err="1" smtClean="0">
                <a:solidFill>
                  <a:srgbClr val="549E39"/>
                </a:solidFill>
                <a:effectLst/>
                <a:latin typeface="Arial" panose="020B0604020202020204" pitchFamily="34" charset="0"/>
                <a:ea typeface="Constantia" panose="02030602050306030303" pitchFamily="18" charset="0"/>
              </a:rPr>
              <a:t>Ruwyada</a:t>
            </a:r>
            <a:r>
              <a:rPr lang="en-US" sz="1200" i="1" dirty="0" smtClean="0">
                <a:solidFill>
                  <a:srgbClr val="549E39"/>
                </a:solidFill>
                <a:effectLst/>
                <a:latin typeface="Arial" panose="020B0604020202020204" pitchFamily="34" charset="0"/>
                <a:ea typeface="Constantia" panose="02030602050306030303" pitchFamily="18" charset="0"/>
              </a:rPr>
              <a:t> that they will visit Grandma and her dad who are in Somalia.</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15</a:t>
            </a:fld>
            <a:endParaRPr lang="en-US"/>
          </a:p>
        </p:txBody>
      </p:sp>
    </p:spTree>
    <p:extLst>
      <p:ext uri="{BB962C8B-B14F-4D97-AF65-F5344CB8AC3E}">
        <p14:creationId xmlns:p14="http://schemas.microsoft.com/office/powerpoint/2010/main" val="1897977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600"/>
              </a:spcBef>
              <a:spcAft>
                <a:spcPts val="1000"/>
              </a:spcAft>
              <a:buFont typeface="+mj-lt"/>
              <a:buAutoNum type="arabicPeriod"/>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16</a:t>
            </a:r>
            <a:r>
              <a:rPr lang="en-US" sz="1200" b="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err="1"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Ruwayda’s</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Story. Continue to read the story slowly.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r>
              <a:rPr lang="en-US" sz="1200" i="1" dirty="0" err="1" smtClean="0">
                <a:solidFill>
                  <a:srgbClr val="549E39"/>
                </a:solidFill>
                <a:effectLst/>
                <a:latin typeface="Arial" panose="020B0604020202020204" pitchFamily="34" charset="0"/>
                <a:ea typeface="Constantia" panose="02030602050306030303"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rPr>
              <a:t> is very excited for the trip and to fly on the plane. On a late evening, the family take a taxi to the airport and arrive there on time. They board the plane at 7:00pm ct. The family arrive to Mogadishu, Somalia the next day. </a:t>
            </a:r>
            <a:r>
              <a:rPr lang="en-US" sz="1200" i="1" dirty="0" err="1" smtClean="0">
                <a:solidFill>
                  <a:srgbClr val="549E39"/>
                </a:solidFill>
                <a:effectLst/>
                <a:latin typeface="Arial" panose="020B0604020202020204" pitchFamily="34" charset="0"/>
                <a:ea typeface="Constantia" panose="02030602050306030303" pitchFamily="18" charset="0"/>
              </a:rPr>
              <a:t>Fouzia</a:t>
            </a:r>
            <a:r>
              <a:rPr lang="en-US" sz="1200" i="1" dirty="0" smtClean="0">
                <a:solidFill>
                  <a:srgbClr val="549E39"/>
                </a:solidFill>
                <a:effectLst/>
                <a:latin typeface="Arial" panose="020B0604020202020204" pitchFamily="34" charset="0"/>
                <a:ea typeface="Constantia" panose="02030602050306030303" pitchFamily="18" charset="0"/>
              </a:rPr>
              <a:t> gets hold of her sister Halima and Halima comes over to take them to their big house. </a:t>
            </a:r>
            <a:r>
              <a:rPr lang="en-US" sz="1200" i="1" dirty="0" err="1" smtClean="0">
                <a:solidFill>
                  <a:srgbClr val="549E39"/>
                </a:solidFill>
                <a:effectLst/>
                <a:latin typeface="Arial" panose="020B0604020202020204" pitchFamily="34" charset="0"/>
                <a:ea typeface="Constantia" panose="02030602050306030303"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rPr>
              <a:t> is surprised of the beauty of the house.</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16</a:t>
            </a:fld>
            <a:endParaRPr lang="en-US"/>
          </a:p>
        </p:txBody>
      </p:sp>
    </p:spTree>
    <p:extLst>
      <p:ext uri="{BB962C8B-B14F-4D97-AF65-F5344CB8AC3E}">
        <p14:creationId xmlns:p14="http://schemas.microsoft.com/office/powerpoint/2010/main" val="1428628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17</a:t>
            </a:r>
            <a:r>
              <a:rPr lang="en-US" sz="1200" b="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err="1"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Ruwayda’s</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Story. Continue to read the story slowly.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100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The next night Halima says “I have the best person in town who performed a lot of circumcisions and her name is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Faduma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They all go to visit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Faduma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and Halima tell her “I have my niece who traveled all the way from America to meet you and help them get circumcised”.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Faduma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is excited and says it will be $100 for the girl knowing that they can afford this money since they came from U.S.A. </a:t>
            </a:r>
            <a:r>
              <a:rPr lang="en-US" sz="1200" i="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17</a:t>
            </a:fld>
            <a:endParaRPr lang="en-US"/>
          </a:p>
        </p:txBody>
      </p:sp>
    </p:spTree>
    <p:extLst>
      <p:ext uri="{BB962C8B-B14F-4D97-AF65-F5344CB8AC3E}">
        <p14:creationId xmlns:p14="http://schemas.microsoft.com/office/powerpoint/2010/main" val="1524388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18</a:t>
            </a:r>
            <a:r>
              <a:rPr lang="en-US" sz="1200" b="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err="1"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Ruwayda’s</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Story. Continue to read the story slowly.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100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After morning prayer, mother tells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that they are going to see a lady who will circumcise them and tells her the benefits and beliefs of being cut.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accept her mom’s wishes but is in a lot of fear.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is in a lot of pain and starts crying and screaming.</a:t>
            </a:r>
            <a:endParaRPr lang="en-US" sz="11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18</a:t>
            </a:fld>
            <a:endParaRPr lang="en-US"/>
          </a:p>
        </p:txBody>
      </p:sp>
    </p:spTree>
    <p:extLst>
      <p:ext uri="{BB962C8B-B14F-4D97-AF65-F5344CB8AC3E}">
        <p14:creationId xmlns:p14="http://schemas.microsoft.com/office/powerpoint/2010/main" val="2296200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19</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err="1"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Ruwayda’s</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Story. Continue to read the story slowly.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100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After a couple of weeks they return back to the U.S. and soon it's time for school. Things were back to normal until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got a urinary infection and fever, so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Fouzia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takes her to see a doctor. Dr. Henderson, a female doctor checks the girl, and notices that the girl has been circumcised.</a:t>
            </a:r>
            <a:endParaRPr lang="en-US" sz="11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19</a:t>
            </a:fld>
            <a:endParaRPr lang="en-US"/>
          </a:p>
        </p:txBody>
      </p:sp>
    </p:spTree>
    <p:extLst>
      <p:ext uri="{BB962C8B-B14F-4D97-AF65-F5344CB8AC3E}">
        <p14:creationId xmlns:p14="http://schemas.microsoft.com/office/powerpoint/2010/main" val="264111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Introduce the module (</a:t>
            </a:r>
            <a:r>
              <a:rPr lang="en-US" sz="1200" b="1" kern="1200" dirty="0" smtClean="0">
                <a:solidFill>
                  <a:schemeClr val="tx1"/>
                </a:solidFill>
                <a:effectLst/>
                <a:latin typeface="+mn-lt"/>
                <a:ea typeface="+mn-ea"/>
                <a:cs typeface="+mn-cs"/>
              </a:rPr>
              <a:t>Slide 2</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E66811-7500-4FDD-B951-0F51F3CA892C}" type="slidenum">
              <a:rPr lang="en-US" smtClean="0"/>
              <a:pPr/>
              <a:t>2</a:t>
            </a:fld>
            <a:endParaRPr lang="en-US"/>
          </a:p>
        </p:txBody>
      </p:sp>
    </p:spTree>
    <p:extLst>
      <p:ext uri="{BB962C8B-B14F-4D97-AF65-F5344CB8AC3E}">
        <p14:creationId xmlns:p14="http://schemas.microsoft.com/office/powerpoint/2010/main" val="995767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20</a:t>
            </a:r>
            <a:r>
              <a:rPr lang="en-US" sz="1200" b="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err="1"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Ruwayda’s</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Story. Continue to read the story slowly.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The doctor has known the girl since she first came to the States. The doctor asks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Fouzia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and the daughter what happened to her genitals and the girl could not lie and said says “My mom and aunt took me to Somalia to get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circumcised”.The</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doctor looks very serious and tells </a:t>
            </a:r>
            <a:r>
              <a:rPr lang="en-US" sz="1200" i="1" dirty="0" err="1"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Fouzia</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 "I have to report this." Mom is surprised and says “What have I done?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6858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Facilitate a discussion for each of the questions. Remind the participants that they can write down their answers on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Handout 4.1.3.</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60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Who can be charged in this story?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60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can happen to family?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60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Why did the doctor report FGC?</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600"/>
              </a:spcBef>
              <a:spcAft>
                <a:spcPts val="0"/>
              </a:spcAft>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In the U.S., certain professionals are required to report child abuse. If they see abuse and do not report it, they will be legally liable. This includes social workers; teachers, principals, physicians, nurses; counselors, therapists; child care providers; medical examiners or coroners; and law enforcement officers. Other people who can report are neighbors, family, and friends. The reporting is anonymous, so if a person reports child abuse, they will be protected.</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r>
              <a:rPr lang="en-US" sz="1200" i="1" dirty="0" smtClean="0">
                <a:solidFill>
                  <a:srgbClr val="549E39"/>
                </a:solidFill>
                <a:effectLst/>
                <a:latin typeface="Arial" panose="020B0604020202020204" pitchFamily="34" charset="0"/>
                <a:ea typeface="Constantia" panose="02030602050306030303" pitchFamily="18" charset="0"/>
              </a:rPr>
              <a:t>	d.   What will happen to </a:t>
            </a:r>
            <a:r>
              <a:rPr lang="en-US" sz="1200" i="1" dirty="0" err="1" smtClean="0">
                <a:solidFill>
                  <a:srgbClr val="549E39"/>
                </a:solidFill>
                <a:effectLst/>
                <a:latin typeface="Arial" panose="020B0604020202020204" pitchFamily="34" charset="0"/>
                <a:ea typeface="Constantia" panose="02030602050306030303" pitchFamily="18" charset="0"/>
              </a:rPr>
              <a:t>Ruwayda</a:t>
            </a:r>
            <a:r>
              <a:rPr lang="en-US" sz="1200" i="1" dirty="0" smtClean="0">
                <a:solidFill>
                  <a:srgbClr val="549E39"/>
                </a:solidFill>
                <a:effectLst/>
                <a:latin typeface="Arial" panose="020B0604020202020204" pitchFamily="34" charset="0"/>
                <a:ea typeface="Constantia" panose="02030602050306030303" pitchFamily="18" charset="0"/>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20</a:t>
            </a:fld>
            <a:endParaRPr lang="en-US"/>
          </a:p>
        </p:txBody>
      </p:sp>
    </p:spTree>
    <p:extLst>
      <p:ext uri="{BB962C8B-B14F-4D97-AF65-F5344CB8AC3E}">
        <p14:creationId xmlns:p14="http://schemas.microsoft.com/office/powerpoint/2010/main" val="2663984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21.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Thank everyone for coming and participating. Ask the following questions and allow a few minutes for answers.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did you learn from today’s session?</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How did you feel about the information?</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questions do you have?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Distribute the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WORKSHOP EVALUATION FORM</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Ask participants to complete and return it to the facilitator.</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100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The facilitator should complete the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FIDELITY CHECKLIST AND FACILITATOR FEEDBACK FORM</a:t>
            </a:r>
            <a:r>
              <a:rPr lang="en-US" sz="1200" b="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after the completion of the module.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0E66811-7500-4FDD-B951-0F51F3CA892C}" type="slidenum">
              <a:rPr lang="en-US" smtClean="0"/>
              <a:pPr/>
              <a:t>21</a:t>
            </a:fld>
            <a:endParaRPr lang="en-US"/>
          </a:p>
        </p:txBody>
      </p:sp>
    </p:spTree>
    <p:extLst>
      <p:ext uri="{BB962C8B-B14F-4D97-AF65-F5344CB8AC3E}">
        <p14:creationId xmlns:p14="http://schemas.microsoft.com/office/powerpoint/2010/main" val="402555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3. 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3</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and go over the agenda with the participants.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Review of Learning Objectives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Opening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Overview of the U.S. court system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U.S. Law and FGC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Guest Speaker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err="1"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Ruwayda’s</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Story</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Closing and Workshop Evaluation</a:t>
            </a:r>
            <a:endParaRPr lang="en-US" sz="11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0E66811-7500-4FDD-B951-0F51F3CA892C}" type="slidenum">
              <a:rPr lang="en-US" smtClean="0"/>
              <a:pPr/>
              <a:t>3</a:t>
            </a:fld>
            <a:endParaRPr lang="en-US"/>
          </a:p>
        </p:txBody>
      </p:sp>
    </p:spTree>
    <p:extLst>
      <p:ext uri="{BB962C8B-B14F-4D97-AF65-F5344CB8AC3E}">
        <p14:creationId xmlns:p14="http://schemas.microsoft.com/office/powerpoint/2010/main" val="1279083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4. Review the learning objectives, shown on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4</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Describe the U.S. court system</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Explain why FGC is considered illegal in the U.S.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Describe the legal consequences of performing FGC in the U.S. and abroad</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Apply your knowledge about FGC and U.S. law</a:t>
            </a:r>
            <a:endParaRPr lang="en-US" sz="1100" dirty="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0E66811-7500-4FDD-B951-0F51F3CA892C}" type="slidenum">
              <a:rPr lang="en-US" smtClean="0"/>
              <a:pPr/>
              <a:t>4</a:t>
            </a:fld>
            <a:endParaRPr lang="en-US"/>
          </a:p>
        </p:txBody>
      </p:sp>
    </p:spTree>
    <p:extLst>
      <p:ext uri="{BB962C8B-B14F-4D97-AF65-F5344CB8AC3E}">
        <p14:creationId xmlns:p14="http://schemas.microsoft.com/office/powerpoint/2010/main" val="2771544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II. Opening </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(5 minutes)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1.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5</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is an opening icebreaker activity. The goal of this icebreaker activity is to warm up the conversation among the participants. The activity should provide an opportunity for participants to learn something about each other and the facilitator.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Divide the meeting participants into groups of four or five people.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The facilitator should ask the question, </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Please think about your culture and come up with one word to describe it.</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Ask participants to share with their group. Have members of the groups question each other about the meaning of their one word.</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Ask the participants to share their one word with the larger group. Ask for a volunteer to start and then ask each participant to share their one word that described their culture. Write the words on a white board or newsprint.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Once everyone has shared, reflect back to the group any themes that are present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Ask participants, </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Is this culture consistent across everyone?</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If any lessons regarding FGC are shared, finish this section by restating these lessons.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algn="l"/>
            <a:endParaRPr lang="en-US" b="0" i="0" dirty="0">
              <a:solidFill>
                <a:srgbClr val="222222"/>
              </a:solidFill>
              <a:effectLst/>
              <a:latin typeface="Publico"/>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5</a:t>
            </a:fld>
            <a:endParaRPr lang="en-US"/>
          </a:p>
        </p:txBody>
      </p:sp>
    </p:spTree>
    <p:extLst>
      <p:ext uri="{BB962C8B-B14F-4D97-AF65-F5344CB8AC3E}">
        <p14:creationId xmlns:p14="http://schemas.microsoft.com/office/powerpoint/2010/main" val="4244569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b="1"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Note to the instructor:</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This session deals with serious legal issues. FGC is considered a crime and is illegal under U.S. law. The U.S. system does not aim to “criminalize” the practice of FGC and destroy families by sending parents to prison and taking the children away, but without a doubt, the U.S. legal system will not tolerate FGC performed in the states or abroad by legal residents or citizens.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Distribute handout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2.1.1: UNDERSTANDING U.S. LEGAL SYSTEM.</a:t>
            </a:r>
            <a:endParaRPr lang="en-US" sz="1200" b="0"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endParaRPr lang="en-US" sz="1200" b="0"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6</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regarding legal system perceptions. Remind participants of the Think-Pair-Share directions. Show each question in turn.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do you know about the U.S. legal system?</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100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is surprising or confusing about the U.S. legal system?</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lvl="0"/>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6</a:t>
            </a:fld>
            <a:endParaRPr lang="en-US"/>
          </a:p>
        </p:txBody>
      </p:sp>
    </p:spTree>
    <p:extLst>
      <p:ext uri="{BB962C8B-B14F-4D97-AF65-F5344CB8AC3E}">
        <p14:creationId xmlns:p14="http://schemas.microsoft.com/office/powerpoint/2010/main" val="344821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7</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Press play to show the video (</a:t>
            </a: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Introduction-Going to Court in Minnesota</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7:30). Then facilitate a discussion using the following questions: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is one thing you learned from the video?</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How is the legal or court system different in the U.S. from the system in Somalia?</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is one question you still have about the U.S. legal system?</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lvl="0"/>
            <a:endParaRPr lang="en-US" dirty="0" smtClean="0"/>
          </a:p>
          <a:p>
            <a:pPr lvl="0"/>
            <a:r>
              <a:rPr lang="en-US" dirty="0" smtClean="0"/>
              <a:t>https://www.youtube.com/watch?v=P-WiHHqZLDs (Somali)</a:t>
            </a:r>
          </a:p>
          <a:p>
            <a:pPr lvl="0"/>
            <a:r>
              <a:rPr lang="en-US" dirty="0" smtClean="0"/>
              <a:t>https://www.youtube.com/watch?v=_rw4rf3r510 (English)</a:t>
            </a:r>
            <a:endParaRPr lang="en-US" dirty="0"/>
          </a:p>
        </p:txBody>
      </p:sp>
      <p:sp>
        <p:nvSpPr>
          <p:cNvPr id="4" name="Slide Number Placeholder 3"/>
          <p:cNvSpPr>
            <a:spLocks noGrp="1"/>
          </p:cNvSpPr>
          <p:nvPr>
            <p:ph type="sldNum" sz="quarter" idx="10"/>
          </p:nvPr>
        </p:nvSpPr>
        <p:spPr/>
        <p:txBody>
          <a:bodyPr/>
          <a:lstStyle/>
          <a:p>
            <a:fld id="{AB145B4A-4005-0244-AB96-838571284629}" type="slidenum">
              <a:rPr lang="en-US" smtClean="0"/>
              <a:t>7</a:t>
            </a:fld>
            <a:endParaRPr lang="en-US"/>
          </a:p>
        </p:txBody>
      </p:sp>
    </p:spTree>
    <p:extLst>
      <p:ext uri="{BB962C8B-B14F-4D97-AF65-F5344CB8AC3E}">
        <p14:creationId xmlns:p14="http://schemas.microsoft.com/office/powerpoint/2010/main" val="3666989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IV. U.S. Law and FGC </a:t>
            </a:r>
            <a:r>
              <a:rPr lang="en-US" sz="11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(10 minutes)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a:lnSpc>
                <a:spcPct val="110000"/>
              </a:lnSpc>
              <a:spcBef>
                <a:spcPts val="0"/>
              </a:spcBef>
              <a:spcAft>
                <a:spcPts val="0"/>
              </a:spcAft>
            </a:pPr>
            <a:endPar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endParaRPr>
          </a:p>
          <a:p>
            <a:pPr marL="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8</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Ask the participants: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American laws are you aware of?</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Write down participant responses on a white board or newsprint. Some examples of laws they may be aware of include laws about children missing school and driving laws. Discuss some similar laws between Somali and American. Then ask the participants: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100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In America, is FGC legal?</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r>
              <a:rPr lang="en-US" sz="1200" i="1" dirty="0" smtClean="0">
                <a:solidFill>
                  <a:srgbClr val="549E39"/>
                </a:solidFill>
                <a:effectLst/>
                <a:latin typeface="Arial" panose="020B0604020202020204" pitchFamily="34" charset="0"/>
                <a:ea typeface="Constantia" panose="02030602050306030303" pitchFamily="18" charset="0"/>
              </a:rPr>
              <a:t>	NO -- FGC is against the law in America. </a:t>
            </a:r>
          </a:p>
          <a:p>
            <a:pPr marL="742950" marR="0" lvl="1" indent="-285750">
              <a:lnSpc>
                <a:spcPct val="110000"/>
              </a:lnSpc>
              <a:spcBef>
                <a:spcPts val="600"/>
              </a:spcBef>
              <a:spcAft>
                <a:spcPts val="100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FGC is against the law in the U.S.A. The United States and many other countries consider FGC a violation of women's rights and a form of child abuse. Federal law makes it a crime to perform FGC on a girl younger than 18, or to take, or attempt to take, a girl out of the U.S. for FGC. Yet, girls and women who have experienced FGC, are not at fault and have not broken any U.S. laws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smtClean="0"/>
          </a:p>
        </p:txBody>
      </p:sp>
      <p:sp>
        <p:nvSpPr>
          <p:cNvPr id="4" name="Slide Number Placeholder 3"/>
          <p:cNvSpPr>
            <a:spLocks noGrp="1"/>
          </p:cNvSpPr>
          <p:nvPr>
            <p:ph type="sldNum" sz="quarter" idx="10"/>
          </p:nvPr>
        </p:nvSpPr>
        <p:spPr/>
        <p:txBody>
          <a:bodyPr/>
          <a:lstStyle/>
          <a:p>
            <a:fld id="{30E66811-7500-4FDD-B951-0F51F3CA892C}" type="slidenum">
              <a:rPr lang="en-US" smtClean="0"/>
              <a:pPr/>
              <a:t>8</a:t>
            </a:fld>
            <a:endParaRPr lang="en-US"/>
          </a:p>
        </p:txBody>
      </p:sp>
    </p:spTree>
    <p:extLst>
      <p:ext uri="{BB962C8B-B14F-4D97-AF65-F5344CB8AC3E}">
        <p14:creationId xmlns:p14="http://schemas.microsoft.com/office/powerpoint/2010/main" val="1813955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60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Distribute handout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4.1.2: U.S. GOVERNMENT FACT SHEET ON FEMALE GENITAL MUTILATION OR CUTTING (FGM/C)</a:t>
            </a:r>
            <a:r>
              <a:rPr lang="en-US" sz="1200"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Slide 9.</a:t>
            </a:r>
            <a:r>
              <a:rPr lang="en-US" sz="1200" dirty="0" smtClean="0">
                <a:solidFill>
                  <a:srgbClr val="595959"/>
                </a:solidFill>
                <a:effectLst/>
                <a:latin typeface="Arial" panose="020B0604020202020204" pitchFamily="34" charset="0"/>
                <a:ea typeface="Constantia" panose="02030602050306030303" pitchFamily="18" charset="0"/>
                <a:cs typeface="Times New Roman" panose="02020603050405020304" pitchFamily="18" charset="0"/>
              </a:rPr>
              <a:t> Recap with participants that FGC may be recognized as a tradition for those who practice it, but in other parts of the world, it is viewed very differently. Ask participants the questions on the slide and engage them in a conversation. </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What laws protect girls from FGM in the U.S.?</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The federal law addressing FGM in the U.S.: 18 U.S. Code § 116 ‘Female Genital Mutilation’ makes it illegal to  Perform FGM in the U.S. or knowingly transport a girl out of the U.S. for the purpose of inflicting FGM.</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Whoever knowingly circumcises, excises, or infibulates the whole or any part of the labia majora or labia minora or clitoris of another person who has not attained the age of 18 years shall be fined under this title or imprisoned not more than 5 years, or both.</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24 states in the U.S. also have laws against FGM</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The states of Arizona, Florida, Georgia, Kansas, Louisiana, Nevada, and New Jersey currently have a “vacation provision” as part of their state laws prohibiting FGM.</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Section 1088 ‘Transport for Female Genital Mutilation’</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1000"/>
              </a:spcAft>
              <a:buFont typeface="+mj-lt"/>
              <a:buAutoNum type="romanLcPeriod"/>
            </a:pPr>
            <a:r>
              <a:rPr lang="en-US" sz="1200" i="1" dirty="0" smtClean="0">
                <a:solidFill>
                  <a:srgbClr val="549E39"/>
                </a:solidFill>
                <a:effectLst/>
                <a:latin typeface="Arial" panose="020B0604020202020204" pitchFamily="34" charset="0"/>
                <a:ea typeface="Constantia" panose="02030602050306030303" pitchFamily="18" charset="0"/>
                <a:cs typeface="Times New Roman" panose="02020603050405020304" pitchFamily="18" charset="0"/>
              </a:rPr>
              <a:t>Whoever knowingly transports from the United States and its territories a person in foreign commerce for the purpose of [female genital mutilation] with regard to that person that would be a violation of subsection (a) if the conduct occurred within the United States, or attempts to do so, shall be fined under this title or imprisoned not more than 5 years, or both.</a:t>
            </a:r>
            <a:endParaRPr lang="en-US" sz="1100" dirty="0" smtClean="0">
              <a:solidFill>
                <a:srgbClr val="595959"/>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smtClean="0"/>
          </a:p>
        </p:txBody>
      </p:sp>
      <p:sp>
        <p:nvSpPr>
          <p:cNvPr id="4" name="Slide Number Placeholder 3"/>
          <p:cNvSpPr>
            <a:spLocks noGrp="1"/>
          </p:cNvSpPr>
          <p:nvPr>
            <p:ph type="sldNum" sz="quarter" idx="10"/>
          </p:nvPr>
        </p:nvSpPr>
        <p:spPr/>
        <p:txBody>
          <a:bodyPr/>
          <a:lstStyle/>
          <a:p>
            <a:fld id="{30E66811-7500-4FDD-B951-0F51F3CA892C}" type="slidenum">
              <a:rPr lang="en-US" smtClean="0"/>
              <a:pPr/>
              <a:t>9</a:t>
            </a:fld>
            <a:endParaRPr lang="en-US"/>
          </a:p>
        </p:txBody>
      </p:sp>
    </p:spTree>
    <p:extLst>
      <p:ext uri="{BB962C8B-B14F-4D97-AF65-F5344CB8AC3E}">
        <p14:creationId xmlns:p14="http://schemas.microsoft.com/office/powerpoint/2010/main" val="3827212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425">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D47FC24A-7F57-4928-9A04-51E8B8B86304}" type="datetimeFigureOut">
              <a:rPr lang="en-US" smtClean="0"/>
              <a:pPr/>
              <a:t>6/14/2017</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ACB52710-41A2-479A-B76D-622BB031C765}" type="slidenum">
              <a:rPr lang="en-US" smtClean="0"/>
              <a:pP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3150" spc="113"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7FC24A-7F57-4928-9A04-51E8B8B86304}"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52710-41A2-479A-B76D-622BB031C7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2" name="Vertical Title 1"/>
          <p:cNvSpPr>
            <a:spLocks noGrp="1"/>
          </p:cNvSpPr>
          <p:nvPr>
            <p:ph type="title" orient="vert"/>
          </p:nvPr>
        </p:nvSpPr>
        <p:spPr>
          <a:xfrm>
            <a:off x="7162800" y="274640"/>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FC24A-7F57-4928-9A04-51E8B8B86304}"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ACB52710-41A2-479A-B76D-622BB031C76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FC24A-7F57-4928-9A04-51E8B8B86304}"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B52710-41A2-479A-B76D-622BB031C765}"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3" name="Text Placeholder 2"/>
          <p:cNvSpPr>
            <a:spLocks noGrp="1"/>
          </p:cNvSpPr>
          <p:nvPr>
            <p:ph type="body" idx="1"/>
          </p:nvPr>
        </p:nvSpPr>
        <p:spPr>
          <a:xfrm>
            <a:off x="7162800" y="2892277"/>
            <a:ext cx="1600201" cy="1645920"/>
          </a:xfrm>
        </p:spPr>
        <p:txBody>
          <a:bodyPr anchor="ctr"/>
          <a:lstStyle>
            <a:lvl1pPr marL="0" indent="0">
              <a:buNone/>
              <a:defRPr sz="1500">
                <a:solidFill>
                  <a:schemeClr val="bg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D47FC24A-7F57-4928-9A04-51E8B8B86304}" type="datetimeFigureOut">
              <a:rPr lang="en-US" smtClean="0"/>
              <a:pPr/>
              <a:t>6/14/2017</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ACB52710-41A2-479A-B76D-622BB031C765}"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3150" spc="113"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47FC24A-7F57-4928-9A04-51E8B8B86304}"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52710-41A2-479A-B76D-622BB031C765}"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438401"/>
            <a:ext cx="4040188"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lstStyle>
            <a:lvl1pPr marL="0" indent="0" algn="ctr">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438401"/>
            <a:ext cx="4041775"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7FC24A-7F57-4928-9A04-51E8B8B86304}" type="datetimeFigureOut">
              <a:rPr lang="en-US" smtClean="0"/>
              <a:pPr/>
              <a:t>6/14/2017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B52710-41A2-479A-B76D-622BB031C765}"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47FC24A-7F57-4928-9A04-51E8B8B86304}" type="datetimeFigureOut">
              <a:rPr lang="en-US" smtClean="0"/>
              <a:pPr/>
              <a:t>6/14/2017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B52710-41A2-479A-B76D-622BB031C765}"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2" name="Date Placeholder 1"/>
          <p:cNvSpPr>
            <a:spLocks noGrp="1"/>
          </p:cNvSpPr>
          <p:nvPr>
            <p:ph type="dt" sz="half" idx="10"/>
          </p:nvPr>
        </p:nvSpPr>
        <p:spPr/>
        <p:txBody>
          <a:bodyPr/>
          <a:lstStyle/>
          <a:p>
            <a:fld id="{D47FC24A-7F57-4928-9A04-51E8B8B86304}" type="datetimeFigureOut">
              <a:rPr lang="en-US" smtClean="0"/>
              <a:pPr/>
              <a:t>6/14/2017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B52710-41A2-479A-B76D-622BB031C76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3" name="Content Placeholder 2"/>
          <p:cNvSpPr>
            <a:spLocks noGrp="1"/>
          </p:cNvSpPr>
          <p:nvPr>
            <p:ph idx="1"/>
          </p:nvPr>
        </p:nvSpPr>
        <p:spPr>
          <a:xfrm>
            <a:off x="609600" y="304802"/>
            <a:ext cx="586740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FC24A-7F57-4928-9A04-51E8B8B86304}"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ACB52710-41A2-479A-B76D-622BB031C765}"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1500" spc="113"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FC24A-7F57-4928-9A04-51E8B8B86304}"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B52710-41A2-479A-B76D-622BB031C765}"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1500" spc="113"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8" name="Rectangle 7"/>
          <p:cNvSpPr/>
          <p:nvPr/>
        </p:nvSpPr>
        <p:spPr>
          <a:xfrm>
            <a:off x="152400" y="152402"/>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latin typeface="Arial"/>
              </a:defRPr>
            </a:lvl1pPr>
          </a:lstStyle>
          <a:p>
            <a:fld id="{D47FC24A-7F57-4928-9A04-51E8B8B86304}" type="datetimeFigureOut">
              <a:rPr lang="en-US" smtClean="0"/>
              <a:pPr/>
              <a:t>6/14/2017</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825">
                <a:solidFill>
                  <a:schemeClr val="tx2"/>
                </a:solidFill>
                <a:latin typeface="Aria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825">
                <a:solidFill>
                  <a:schemeClr val="tx2"/>
                </a:solidFill>
                <a:latin typeface="Arial"/>
              </a:defRPr>
            </a:lvl1pPr>
          </a:lstStyle>
          <a:p>
            <a:fld id="{ACB52710-41A2-479A-B76D-622BB031C7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2400" kern="1200" cap="all" spc="150" baseline="0">
          <a:ln>
            <a:noFill/>
          </a:ln>
          <a:solidFill>
            <a:schemeClr val="bg1"/>
          </a:solidFill>
          <a:effectLst/>
          <a:latin typeface="Arial"/>
          <a:ea typeface="+mj-ea"/>
          <a:cs typeface="+mj-cs"/>
        </a:defRPr>
      </a:lvl1pPr>
    </p:titleStyle>
    <p:bodyStyle>
      <a:lvl1pPr marL="205740" indent="-171450" algn="l" defTabSz="685800" rtl="0" eaLnBrk="1" latinLnBrk="0" hangingPunct="1">
        <a:spcBef>
          <a:spcPct val="20000"/>
        </a:spcBef>
        <a:buClr>
          <a:schemeClr val="accent1"/>
        </a:buClr>
        <a:buFont typeface="Wingdings 2" pitchFamily="18" charset="2"/>
        <a:buChar char=""/>
        <a:defRPr sz="1500" kern="1200" spc="113" baseline="0">
          <a:solidFill>
            <a:schemeClr val="tx2"/>
          </a:solidFill>
          <a:latin typeface="Arial"/>
          <a:ea typeface="+mn-ea"/>
          <a:cs typeface="+mn-cs"/>
        </a:defRPr>
      </a:lvl1pPr>
      <a:lvl2pPr marL="411480" indent="-137160" algn="l" defTabSz="685800" rtl="0" eaLnBrk="1" latinLnBrk="0" hangingPunct="1">
        <a:spcBef>
          <a:spcPct val="20000"/>
        </a:spcBef>
        <a:buClr>
          <a:schemeClr val="accent2"/>
        </a:buClr>
        <a:buFont typeface="Wingdings" pitchFamily="2" charset="2"/>
        <a:buChar char="§"/>
        <a:defRPr sz="1350" kern="1200" spc="75" baseline="0">
          <a:solidFill>
            <a:schemeClr val="tx2"/>
          </a:solidFill>
          <a:latin typeface="Arial"/>
          <a:ea typeface="+mn-ea"/>
          <a:cs typeface="+mn-cs"/>
        </a:defRPr>
      </a:lvl2pPr>
      <a:lvl3pPr marL="617220" indent="-137160" algn="l" defTabSz="685800" rtl="0" eaLnBrk="1" latinLnBrk="0" hangingPunct="1">
        <a:spcBef>
          <a:spcPct val="20000"/>
        </a:spcBef>
        <a:buClr>
          <a:schemeClr val="accent3"/>
        </a:buClr>
        <a:buFont typeface="Wingdings" pitchFamily="2" charset="2"/>
        <a:buChar char="§"/>
        <a:defRPr sz="1200" kern="1200" spc="75" baseline="0">
          <a:solidFill>
            <a:schemeClr val="tx2"/>
          </a:solidFill>
          <a:latin typeface="Arial"/>
          <a:ea typeface="+mn-ea"/>
          <a:cs typeface="+mn-cs"/>
        </a:defRPr>
      </a:lvl3pPr>
      <a:lvl4pPr marL="822960" indent="-137160" algn="l" defTabSz="685800" rtl="0" eaLnBrk="1" latinLnBrk="0" hangingPunct="1">
        <a:spcBef>
          <a:spcPct val="20000"/>
        </a:spcBef>
        <a:buClr>
          <a:schemeClr val="accent4"/>
        </a:buClr>
        <a:buFont typeface="Wingdings" pitchFamily="2" charset="2"/>
        <a:buChar char="§"/>
        <a:defRPr sz="1050" kern="1200">
          <a:solidFill>
            <a:schemeClr val="tx2"/>
          </a:solidFill>
          <a:latin typeface="Arial"/>
          <a:ea typeface="+mn-ea"/>
          <a:cs typeface="+mn-cs"/>
        </a:defRPr>
      </a:lvl4pPr>
      <a:lvl5pPr marL="960120" indent="-137160" algn="l" defTabSz="685800" rtl="0" eaLnBrk="1" latinLnBrk="0" hangingPunct="1">
        <a:spcBef>
          <a:spcPct val="20000"/>
        </a:spcBef>
        <a:buClr>
          <a:schemeClr val="accent6"/>
        </a:buClr>
        <a:buFont typeface="Wingdings" pitchFamily="2" charset="2"/>
        <a:buChar char="§"/>
        <a:defRPr sz="975" kern="1200" spc="75" baseline="0">
          <a:solidFill>
            <a:schemeClr val="tx2"/>
          </a:solidFill>
          <a:latin typeface="Arial"/>
          <a:ea typeface="+mn-ea"/>
          <a:cs typeface="+mn-cs"/>
        </a:defRPr>
      </a:lvl5pPr>
      <a:lvl6pPr marL="1165860" indent="-137160" algn="l" defTabSz="685800"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600" indent="-137160" algn="l" defTabSz="685800"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40" indent="-137160" algn="l" defTabSz="685800"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80" indent="-137160" algn="l" defTabSz="685800"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43769" y="2934246"/>
            <a:ext cx="1899265" cy="534853"/>
          </a:xfrm>
        </p:spPr>
        <p:txBody>
          <a:bodyPr>
            <a:normAutofit/>
          </a:bodyPr>
          <a:lstStyle/>
          <a:p>
            <a:pPr algn="ctr"/>
            <a:r>
              <a:rPr lang="en-US" sz="1800" dirty="0">
                <a:solidFill>
                  <a:schemeClr val="tx1"/>
                </a:solidFill>
                <a:latin typeface="Arial" panose="020B0604020202020204" pitchFamily="34" charset="0"/>
                <a:cs typeface="Arial" panose="020B0604020202020204" pitchFamily="34" charset="0"/>
              </a:rPr>
              <a:t>Sponsored by:</a:t>
            </a:r>
          </a:p>
        </p:txBody>
      </p:sp>
      <p:pic>
        <p:nvPicPr>
          <p:cNvPr id="8" name="Picture 7"/>
          <p:cNvPicPr>
            <a:picLocks noChangeAspect="1"/>
          </p:cNvPicPr>
          <p:nvPr/>
        </p:nvPicPr>
        <p:blipFill>
          <a:blip r:embed="rId3"/>
          <a:stretch>
            <a:fillRect/>
          </a:stretch>
        </p:blipFill>
        <p:spPr>
          <a:xfrm>
            <a:off x="7051233" y="5144791"/>
            <a:ext cx="1906730" cy="569828"/>
          </a:xfrm>
          <a:prstGeom prst="rect">
            <a:avLst/>
          </a:prstGeom>
        </p:spPr>
      </p:pic>
      <p:grpSp>
        <p:nvGrpSpPr>
          <p:cNvPr id="14" name="Group 13"/>
          <p:cNvGrpSpPr/>
          <p:nvPr/>
        </p:nvGrpSpPr>
        <p:grpSpPr>
          <a:xfrm>
            <a:off x="7051233" y="5811283"/>
            <a:ext cx="1906730" cy="362495"/>
            <a:chOff x="9381736" y="3997234"/>
            <a:chExt cx="2542307" cy="483326"/>
          </a:xfrm>
        </p:grpSpPr>
        <p:sp>
          <p:nvSpPr>
            <p:cNvPr id="13" name="Rectangle 12"/>
            <p:cNvSpPr/>
            <p:nvPr/>
          </p:nvSpPr>
          <p:spPr>
            <a:xfrm>
              <a:off x="9381736" y="3997234"/>
              <a:ext cx="2542307" cy="4833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9381736" y="4094994"/>
              <a:ext cx="2484494" cy="385566"/>
            </a:xfrm>
            <a:prstGeom prst="rect">
              <a:avLst/>
            </a:prstGeom>
          </p:spPr>
        </p:pic>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233" y="6270442"/>
            <a:ext cx="1899266" cy="240188"/>
          </a:xfrm>
          <a:prstGeom prst="rect">
            <a:avLst/>
          </a:prstGeom>
        </p:spPr>
      </p:pic>
      <p:grpSp>
        <p:nvGrpSpPr>
          <p:cNvPr id="17" name="Group 16"/>
          <p:cNvGrpSpPr/>
          <p:nvPr/>
        </p:nvGrpSpPr>
        <p:grpSpPr>
          <a:xfrm>
            <a:off x="7202398" y="4217515"/>
            <a:ext cx="1596935" cy="817161"/>
            <a:chOff x="9601200" y="3618411"/>
            <a:chExt cx="2129246" cy="1089548"/>
          </a:xfrm>
        </p:grpSpPr>
        <p:sp>
          <p:nvSpPr>
            <p:cNvPr id="16" name="Rectangle 15"/>
            <p:cNvSpPr/>
            <p:nvPr/>
          </p:nvSpPr>
          <p:spPr>
            <a:xfrm>
              <a:off x="9601200" y="3618411"/>
              <a:ext cx="2129246" cy="10895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2640" y="3729483"/>
              <a:ext cx="1920239" cy="902512"/>
            </a:xfrm>
            <a:prstGeom prst="rect">
              <a:avLst/>
            </a:prstGeom>
          </p:spPr>
        </p:pic>
      </p:grpSp>
      <p:sp>
        <p:nvSpPr>
          <p:cNvPr id="18" name="Title 1"/>
          <p:cNvSpPr>
            <a:spLocks noGrp="1"/>
          </p:cNvSpPr>
          <p:nvPr>
            <p:ph type="title"/>
          </p:nvPr>
        </p:nvSpPr>
        <p:spPr>
          <a:xfrm>
            <a:off x="158262" y="1557958"/>
            <a:ext cx="6625195" cy="2117788"/>
          </a:xfrm>
        </p:spPr>
        <p:txBody>
          <a:bodyPr/>
          <a:lstStyle/>
          <a:p>
            <a:pPr algn="ctr"/>
            <a:r>
              <a:rPr lang="en-US" sz="5400" dirty="0">
                <a:latin typeface="Arial" panose="020B0604020202020204" pitchFamily="34" charset="0"/>
                <a:cs typeface="Arial" panose="020B0604020202020204" pitchFamily="34" charset="0"/>
              </a:rPr>
              <a:t>One Community Program (OCP)</a:t>
            </a:r>
          </a:p>
        </p:txBody>
      </p:sp>
      <p:sp>
        <p:nvSpPr>
          <p:cNvPr id="19" name="Subtitle 2"/>
          <p:cNvSpPr txBox="1">
            <a:spLocks/>
          </p:cNvSpPr>
          <p:nvPr/>
        </p:nvSpPr>
        <p:spPr>
          <a:xfrm>
            <a:off x="158261" y="3675746"/>
            <a:ext cx="6693775" cy="1900700"/>
          </a:xfrm>
          <a:prstGeom prst="rect">
            <a:avLst/>
          </a:prstGeom>
        </p:spPr>
        <p:txBody>
          <a:bodyPr vert="horz" lIns="68580" tIns="34290" rIns="68580" bIns="34290" rtlCol="0" anchor="ctr">
            <a:normAutofit/>
          </a:bodyPr>
          <a:lstStyle>
            <a:lvl1pPr marL="0" indent="0" algn="l" defTabSz="914400" rtl="0" eaLnBrk="1" latinLnBrk="0" hangingPunct="1">
              <a:spcBef>
                <a:spcPct val="20000"/>
              </a:spcBef>
              <a:buClr>
                <a:schemeClr val="accent1"/>
              </a:buClr>
              <a:buFont typeface="Wingdings 2" pitchFamily="18" charset="2"/>
              <a:buNone/>
              <a:defRPr sz="1900" kern="1200" spc="150" baseline="0">
                <a:solidFill>
                  <a:srgbClr val="FFFFFF"/>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chemeClr val="accent2"/>
              </a:buClr>
              <a:buFont typeface="Wingdings" pitchFamily="2" charset="2"/>
              <a:buNone/>
              <a:defRPr sz="18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6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en-US" sz="2800" dirty="0">
                <a:solidFill>
                  <a:schemeClr val="bg1"/>
                </a:solidFill>
              </a:rPr>
              <a:t>Somali Women’s Health Workshop Series</a:t>
            </a:r>
          </a:p>
          <a:p>
            <a:pPr algn="ctr"/>
            <a:endParaRPr lang="en-US" sz="1800" dirty="0">
              <a:solidFill>
                <a:schemeClr val="tx1"/>
              </a:solidFill>
            </a:endParaRPr>
          </a:p>
        </p:txBody>
      </p:sp>
    </p:spTree>
    <p:extLst>
      <p:ext uri="{BB962C8B-B14F-4D97-AF65-F5344CB8AC3E}">
        <p14:creationId xmlns:p14="http://schemas.microsoft.com/office/powerpoint/2010/main" val="2633085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tretch>
            <a:fillRect/>
          </a:stretch>
        </p:blipFill>
        <p:spPr>
          <a:xfrm>
            <a:off x="697830" y="168442"/>
            <a:ext cx="7670467" cy="6519268"/>
          </a:xfrm>
          <a:prstGeom prst="rect">
            <a:avLst/>
          </a:prstGeom>
        </p:spPr>
      </p:pic>
    </p:spTree>
    <p:extLst>
      <p:ext uri="{BB962C8B-B14F-4D97-AF65-F5344CB8AC3E}">
        <p14:creationId xmlns:p14="http://schemas.microsoft.com/office/powerpoint/2010/main" val="650712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7999" y="2338897"/>
            <a:ext cx="5964989" cy="76470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Why is FGC considered a crime?</a:t>
            </a:r>
          </a:p>
        </p:txBody>
      </p:sp>
      <p:sp>
        <p:nvSpPr>
          <p:cNvPr id="10" name="Rounded Rectangle 9"/>
          <p:cNvSpPr/>
          <p:nvPr/>
        </p:nvSpPr>
        <p:spPr>
          <a:xfrm>
            <a:off x="507999" y="3595565"/>
            <a:ext cx="5964989" cy="76470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Who will be prosecuted?</a:t>
            </a:r>
          </a:p>
        </p:txBody>
      </p:sp>
      <p:sp>
        <p:nvSpPr>
          <p:cNvPr id="15" name="Rounded Rectangle 14"/>
          <p:cNvSpPr/>
          <p:nvPr/>
        </p:nvSpPr>
        <p:spPr>
          <a:xfrm>
            <a:off x="507999" y="4852233"/>
            <a:ext cx="5964989" cy="76470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What are the legal consequences?</a:t>
            </a:r>
          </a:p>
        </p:txBody>
      </p:sp>
      <p:pic>
        <p:nvPicPr>
          <p:cNvPr id="3" name="Picture 2"/>
          <p:cNvPicPr>
            <a:picLocks noChangeAspect="1"/>
          </p:cNvPicPr>
          <p:nvPr/>
        </p:nvPicPr>
        <p:blipFill>
          <a:blip r:embed="rId3"/>
          <a:stretch>
            <a:fillRect/>
          </a:stretch>
        </p:blipFill>
        <p:spPr>
          <a:xfrm>
            <a:off x="7022204" y="3209753"/>
            <a:ext cx="1548518" cy="1536325"/>
          </a:xfrm>
          <a:prstGeom prst="rect">
            <a:avLst/>
          </a:prstGeom>
        </p:spPr>
      </p:pic>
      <p:sp>
        <p:nvSpPr>
          <p:cNvPr id="8" name="Rectangle 7"/>
          <p:cNvSpPr/>
          <p:nvPr/>
        </p:nvSpPr>
        <p:spPr>
          <a:xfrm>
            <a:off x="1889068" y="364811"/>
            <a:ext cx="536589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 Law and FGC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6865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7999" y="1972612"/>
            <a:ext cx="8154738" cy="1323494"/>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How does the law affect green card holders and refugees?</a:t>
            </a:r>
          </a:p>
        </p:txBody>
      </p:sp>
      <p:sp>
        <p:nvSpPr>
          <p:cNvPr id="10" name="Rounded Rectangle 9"/>
          <p:cNvSpPr/>
          <p:nvPr/>
        </p:nvSpPr>
        <p:spPr>
          <a:xfrm>
            <a:off x="507999" y="3595565"/>
            <a:ext cx="3847432" cy="242022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If you are a green cardholder or Legal Permanent Resident (LPR)?</a:t>
            </a:r>
          </a:p>
        </p:txBody>
      </p:sp>
      <p:sp>
        <p:nvSpPr>
          <p:cNvPr id="15" name="Rounded Rectangle 14"/>
          <p:cNvSpPr/>
          <p:nvPr/>
        </p:nvSpPr>
        <p:spPr>
          <a:xfrm>
            <a:off x="4767179" y="3595565"/>
            <a:ext cx="3895558" cy="242022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If you are a refugee without LPR status?</a:t>
            </a:r>
          </a:p>
        </p:txBody>
      </p:sp>
      <p:sp>
        <p:nvSpPr>
          <p:cNvPr id="6" name="Rectangle 5"/>
          <p:cNvSpPr/>
          <p:nvPr/>
        </p:nvSpPr>
        <p:spPr>
          <a:xfrm>
            <a:off x="1889068" y="364811"/>
            <a:ext cx="536589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 Law and FGC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8273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Group Discussion</a:t>
            </a: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Rounded Rectangle 2"/>
          <p:cNvSpPr/>
          <p:nvPr/>
        </p:nvSpPr>
        <p:spPr>
          <a:xfrm>
            <a:off x="609600" y="1574521"/>
            <a:ext cx="7970831" cy="76762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How do you feel about these regulations? </a:t>
            </a:r>
          </a:p>
        </p:txBody>
      </p:sp>
      <p:sp>
        <p:nvSpPr>
          <p:cNvPr id="6" name="Rounded Rectangle 5"/>
          <p:cNvSpPr/>
          <p:nvPr/>
        </p:nvSpPr>
        <p:spPr>
          <a:xfrm>
            <a:off x="609600" y="2737224"/>
            <a:ext cx="3687589" cy="13384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Do you see FGC as a child abuse?</a:t>
            </a:r>
          </a:p>
        </p:txBody>
      </p:sp>
      <p:sp>
        <p:nvSpPr>
          <p:cNvPr id="5" name="Rounded Rectangle 4"/>
          <p:cNvSpPr/>
          <p:nvPr/>
        </p:nvSpPr>
        <p:spPr>
          <a:xfrm>
            <a:off x="4892842" y="2737224"/>
            <a:ext cx="3687589" cy="162622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Do you see FGC as women's right violation? </a:t>
            </a:r>
          </a:p>
        </p:txBody>
      </p:sp>
    </p:spTree>
    <p:extLst>
      <p:ext uri="{BB962C8B-B14F-4D97-AF65-F5344CB8AC3E}">
        <p14:creationId xmlns:p14="http://schemas.microsoft.com/office/powerpoint/2010/main" val="3581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0999" y="356144"/>
            <a:ext cx="8411104" cy="923330"/>
          </a:xfrm>
          <a:prstGeom prst="rect">
            <a:avLst/>
          </a:prstGeom>
          <a:noFill/>
        </p:spPr>
        <p:txBody>
          <a:bodyPr wrap="squar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Guest Speaker</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0821" y="1997242"/>
            <a:ext cx="4671459" cy="4379493"/>
          </a:xfrm>
          <a:prstGeom prst="rect">
            <a:avLst/>
          </a:prstGeom>
        </p:spPr>
      </p:pic>
    </p:spTree>
    <p:extLst>
      <p:ext uri="{BB962C8B-B14F-4D97-AF65-F5344CB8AC3E}">
        <p14:creationId xmlns:p14="http://schemas.microsoft.com/office/powerpoint/2010/main" val="1590085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cap="none" spc="0"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Ruwayda’s</a:t>
            </a:r>
            <a:r>
              <a:rPr lang="en-US" sz="3600" b="1" cap="none" spc="0"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Story</a:t>
            </a:r>
          </a:p>
        </p:txBody>
      </p:sp>
      <p:sp>
        <p:nvSpPr>
          <p:cNvPr id="5" name="Rectangle 4"/>
          <p:cNvSpPr/>
          <p:nvPr/>
        </p:nvSpPr>
        <p:spPr>
          <a:xfrm>
            <a:off x="4403558" y="1311963"/>
            <a:ext cx="4310816"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Ruwayda was raised by a single mother name </a:t>
            </a:r>
            <a:r>
              <a:rPr lang="en-US" sz="2100" dirty="0" err="1">
                <a:latin typeface="Arial" panose="020B0604020202020204" pitchFamily="34" charset="0"/>
                <a:cs typeface="Arial" panose="020B0604020202020204" pitchFamily="34" charset="0"/>
              </a:rPr>
              <a:t>Fouzia</a:t>
            </a:r>
            <a:r>
              <a:rPr lang="en-US" sz="2100" dirty="0">
                <a:latin typeface="Arial" panose="020B0604020202020204" pitchFamily="34" charset="0"/>
                <a:cs typeface="Arial" panose="020B0604020202020204" pitchFamily="34" charset="0"/>
              </a:rPr>
              <a:t> and her aunt, Khadija. The family has arrived to the country when Ruwayda was just four. Her aunt Khadija is insisting that Ruwayda be circumcised. </a:t>
            </a:r>
            <a:r>
              <a:rPr lang="en-US" sz="2100" dirty="0" err="1">
                <a:latin typeface="Arial" panose="020B0604020202020204" pitchFamily="34" charset="0"/>
                <a:cs typeface="Arial" panose="020B0604020202020204" pitchFamily="34" charset="0"/>
              </a:rPr>
              <a:t>Fouzia</a:t>
            </a:r>
            <a:r>
              <a:rPr lang="en-US" sz="2100" dirty="0">
                <a:latin typeface="Arial" panose="020B0604020202020204" pitchFamily="34" charset="0"/>
                <a:cs typeface="Arial" panose="020B0604020202020204" pitchFamily="34" charset="0"/>
              </a:rPr>
              <a:t> also believes it is the perfect time for Ruwayda to get circumcised before she it is too late. </a:t>
            </a:r>
            <a:r>
              <a:rPr lang="en-US" sz="2100" dirty="0" err="1">
                <a:latin typeface="Arial" panose="020B0604020202020204" pitchFamily="34" charset="0"/>
                <a:cs typeface="Arial" panose="020B0604020202020204" pitchFamily="34" charset="0"/>
              </a:rPr>
              <a:t>Fouzia</a:t>
            </a:r>
            <a:r>
              <a:rPr lang="en-US" sz="2100" dirty="0">
                <a:latin typeface="Arial" panose="020B0604020202020204" pitchFamily="34" charset="0"/>
                <a:cs typeface="Arial" panose="020B0604020202020204" pitchFamily="34" charset="0"/>
              </a:rPr>
              <a:t> has saved up some money for a while and are planning the trip. They told </a:t>
            </a:r>
            <a:r>
              <a:rPr lang="en-US" sz="2100" dirty="0" err="1">
                <a:latin typeface="Arial" panose="020B0604020202020204" pitchFamily="34" charset="0"/>
                <a:cs typeface="Arial" panose="020B0604020202020204" pitchFamily="34" charset="0"/>
              </a:rPr>
              <a:t>Ruwyada</a:t>
            </a:r>
            <a:r>
              <a:rPr lang="en-US" sz="2100" dirty="0">
                <a:latin typeface="Arial" panose="020B0604020202020204" pitchFamily="34" charset="0"/>
                <a:cs typeface="Arial" panose="020B0604020202020204" pitchFamily="34" charset="0"/>
              </a:rPr>
              <a:t> that they will visit Grandma and her dad who are in Somalia. </a:t>
            </a:r>
          </a:p>
        </p:txBody>
      </p:sp>
      <p:pic>
        <p:nvPicPr>
          <p:cNvPr id="6" name="Picture 5"/>
          <p:cNvPicPr>
            <a:picLocks noChangeAspect="1"/>
          </p:cNvPicPr>
          <p:nvPr/>
        </p:nvPicPr>
        <p:blipFill>
          <a:blip r:embed="rId3"/>
          <a:stretch>
            <a:fillRect/>
          </a:stretch>
        </p:blipFill>
        <p:spPr>
          <a:xfrm>
            <a:off x="397955" y="1311962"/>
            <a:ext cx="3826355" cy="5160883"/>
          </a:xfrm>
          <a:prstGeom prst="rect">
            <a:avLst/>
          </a:prstGeom>
        </p:spPr>
      </p:pic>
    </p:spTree>
    <p:extLst>
      <p:ext uri="{BB962C8B-B14F-4D97-AF65-F5344CB8AC3E}">
        <p14:creationId xmlns:p14="http://schemas.microsoft.com/office/powerpoint/2010/main" val="138836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cap="none" spc="0"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Ruwayda’s</a:t>
            </a:r>
            <a:r>
              <a:rPr lang="en-US" sz="3600" b="1" cap="none" spc="0"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Story</a:t>
            </a:r>
          </a:p>
        </p:txBody>
      </p:sp>
      <p:sp>
        <p:nvSpPr>
          <p:cNvPr id="5" name="Rectangle 4"/>
          <p:cNvSpPr/>
          <p:nvPr/>
        </p:nvSpPr>
        <p:spPr>
          <a:xfrm>
            <a:off x="4403558" y="1311963"/>
            <a:ext cx="4310816"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Ruwayda is very excited for the trip and to fly on the plane. On a late evening, the family take a taxi to the airport and arrive there on time. They board the plane at 7:00pm ct. The family arrive to Mogadishu, Somalia the next day. </a:t>
            </a:r>
            <a:r>
              <a:rPr lang="en-US" sz="2100" dirty="0" err="1">
                <a:latin typeface="Arial" panose="020B0604020202020204" pitchFamily="34" charset="0"/>
                <a:cs typeface="Arial" panose="020B0604020202020204" pitchFamily="34" charset="0"/>
              </a:rPr>
              <a:t>Fouzia</a:t>
            </a:r>
            <a:r>
              <a:rPr lang="en-US" sz="2100" dirty="0">
                <a:latin typeface="Arial" panose="020B0604020202020204" pitchFamily="34" charset="0"/>
                <a:cs typeface="Arial" panose="020B0604020202020204" pitchFamily="34" charset="0"/>
              </a:rPr>
              <a:t> gets hold of her sister Halima and Halima comes over to take them to their big house. Ruwayda is surprised of the beauty of the house. </a:t>
            </a:r>
          </a:p>
        </p:txBody>
      </p:sp>
      <p:pic>
        <p:nvPicPr>
          <p:cNvPr id="6" name="Picture 5"/>
          <p:cNvPicPr>
            <a:picLocks noChangeAspect="1"/>
          </p:cNvPicPr>
          <p:nvPr/>
        </p:nvPicPr>
        <p:blipFill>
          <a:blip r:embed="rId3"/>
          <a:stretch>
            <a:fillRect/>
          </a:stretch>
        </p:blipFill>
        <p:spPr>
          <a:xfrm>
            <a:off x="397955" y="1311962"/>
            <a:ext cx="3826355" cy="5160883"/>
          </a:xfrm>
          <a:prstGeom prst="rect">
            <a:avLst/>
          </a:prstGeom>
        </p:spPr>
      </p:pic>
    </p:spTree>
    <p:extLst>
      <p:ext uri="{BB962C8B-B14F-4D97-AF65-F5344CB8AC3E}">
        <p14:creationId xmlns:p14="http://schemas.microsoft.com/office/powerpoint/2010/main" val="23537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cap="none" spc="0"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Ruwayda’s</a:t>
            </a:r>
            <a:r>
              <a:rPr lang="en-US" sz="3600" b="1" cap="none" spc="0"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Story</a:t>
            </a:r>
          </a:p>
        </p:txBody>
      </p:sp>
      <p:sp>
        <p:nvSpPr>
          <p:cNvPr id="5" name="Rectangle 4"/>
          <p:cNvSpPr/>
          <p:nvPr/>
        </p:nvSpPr>
        <p:spPr>
          <a:xfrm>
            <a:off x="4403558" y="1311963"/>
            <a:ext cx="4310816"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The next night Halima says “I have the best person in town who performed a lot of circumcisions and her name is </a:t>
            </a:r>
            <a:r>
              <a:rPr lang="en-US" sz="2100" dirty="0" err="1">
                <a:latin typeface="Arial" panose="020B0604020202020204" pitchFamily="34" charset="0"/>
                <a:cs typeface="Arial" panose="020B0604020202020204" pitchFamily="34" charset="0"/>
              </a:rPr>
              <a:t>Faduma</a:t>
            </a:r>
            <a:r>
              <a:rPr lang="en-US" sz="2100" dirty="0">
                <a:latin typeface="Arial" panose="020B0604020202020204" pitchFamily="34" charset="0"/>
                <a:cs typeface="Arial" panose="020B0604020202020204" pitchFamily="34" charset="0"/>
              </a:rPr>
              <a:t>”. They all go to visit </a:t>
            </a:r>
            <a:r>
              <a:rPr lang="en-US" sz="2100" dirty="0" err="1">
                <a:latin typeface="Arial" panose="020B0604020202020204" pitchFamily="34" charset="0"/>
                <a:cs typeface="Arial" panose="020B0604020202020204" pitchFamily="34" charset="0"/>
              </a:rPr>
              <a:t>Faduma</a:t>
            </a:r>
            <a:r>
              <a:rPr lang="en-US" sz="2100" dirty="0">
                <a:latin typeface="Arial" panose="020B0604020202020204" pitchFamily="34" charset="0"/>
                <a:cs typeface="Arial" panose="020B0604020202020204" pitchFamily="34" charset="0"/>
              </a:rPr>
              <a:t> and Halima tell her “I have my niece who traveled all the way from America to meet you and help them get circumcised”. </a:t>
            </a:r>
            <a:r>
              <a:rPr lang="en-US" sz="2100" dirty="0" err="1">
                <a:latin typeface="Arial" panose="020B0604020202020204" pitchFamily="34" charset="0"/>
                <a:cs typeface="Arial" panose="020B0604020202020204" pitchFamily="34" charset="0"/>
              </a:rPr>
              <a:t>Faduma</a:t>
            </a:r>
            <a:r>
              <a:rPr lang="en-US" sz="2100" dirty="0">
                <a:latin typeface="Arial" panose="020B0604020202020204" pitchFamily="34" charset="0"/>
                <a:cs typeface="Arial" panose="020B0604020202020204" pitchFamily="34" charset="0"/>
              </a:rPr>
              <a:t> is excited and says it will be $100 for the girl knowing that they can afford this money since they came from U.S.A. </a:t>
            </a:r>
          </a:p>
        </p:txBody>
      </p:sp>
      <p:pic>
        <p:nvPicPr>
          <p:cNvPr id="6" name="Picture 5"/>
          <p:cNvPicPr>
            <a:picLocks noChangeAspect="1"/>
          </p:cNvPicPr>
          <p:nvPr/>
        </p:nvPicPr>
        <p:blipFill>
          <a:blip r:embed="rId3"/>
          <a:stretch>
            <a:fillRect/>
          </a:stretch>
        </p:blipFill>
        <p:spPr>
          <a:xfrm>
            <a:off x="397955" y="1311962"/>
            <a:ext cx="3826355" cy="5160883"/>
          </a:xfrm>
          <a:prstGeom prst="rect">
            <a:avLst/>
          </a:prstGeom>
        </p:spPr>
      </p:pic>
    </p:spTree>
    <p:extLst>
      <p:ext uri="{BB962C8B-B14F-4D97-AF65-F5344CB8AC3E}">
        <p14:creationId xmlns:p14="http://schemas.microsoft.com/office/powerpoint/2010/main" val="3963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cap="none" spc="0"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Ruwayda’s</a:t>
            </a:r>
            <a:r>
              <a:rPr lang="en-US" sz="3600" b="1" cap="none" spc="0"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Story</a:t>
            </a:r>
          </a:p>
        </p:txBody>
      </p:sp>
      <p:sp>
        <p:nvSpPr>
          <p:cNvPr id="5" name="Rectangle 4"/>
          <p:cNvSpPr/>
          <p:nvPr/>
        </p:nvSpPr>
        <p:spPr>
          <a:xfrm>
            <a:off x="4403558" y="1311963"/>
            <a:ext cx="4310816"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After morning prayer, mother tells Ruwayda that they are going to see a lady who will circumcise them and tells her the benefits and beliefs of being cut. Ruwayda accept her mom’s wishes but is in a lot of fear. Ruwayda is in a lot of pain and starts crying and screaming. </a:t>
            </a:r>
            <a:endParaRPr lang="en-US" sz="21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397955" y="1311962"/>
            <a:ext cx="3826355" cy="5160883"/>
          </a:xfrm>
          <a:prstGeom prst="rect">
            <a:avLst/>
          </a:prstGeom>
        </p:spPr>
      </p:pic>
    </p:spTree>
    <p:extLst>
      <p:ext uri="{BB962C8B-B14F-4D97-AF65-F5344CB8AC3E}">
        <p14:creationId xmlns:p14="http://schemas.microsoft.com/office/powerpoint/2010/main" val="290337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cap="none" spc="0"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Ruwayda’s</a:t>
            </a:r>
            <a:r>
              <a:rPr lang="en-US" sz="3600" b="1" cap="none" spc="0"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Story</a:t>
            </a:r>
          </a:p>
        </p:txBody>
      </p:sp>
      <p:sp>
        <p:nvSpPr>
          <p:cNvPr id="5" name="Rectangle 4"/>
          <p:cNvSpPr/>
          <p:nvPr/>
        </p:nvSpPr>
        <p:spPr>
          <a:xfrm>
            <a:off x="4403558" y="1311963"/>
            <a:ext cx="4310816"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After a couple of weeks they return back to the U.S. and soon it's time for school. Things were back to normal until Ruwayda got a urinary infection and fever, so </a:t>
            </a:r>
            <a:r>
              <a:rPr lang="en-US" sz="2100" dirty="0" err="1">
                <a:latin typeface="Arial" panose="020B0604020202020204" pitchFamily="34" charset="0"/>
                <a:cs typeface="Arial" panose="020B0604020202020204" pitchFamily="34" charset="0"/>
              </a:rPr>
              <a:t>Fouzia</a:t>
            </a:r>
            <a:r>
              <a:rPr lang="en-US" sz="2100" dirty="0">
                <a:latin typeface="Arial" panose="020B0604020202020204" pitchFamily="34" charset="0"/>
                <a:cs typeface="Arial" panose="020B0604020202020204" pitchFamily="34" charset="0"/>
              </a:rPr>
              <a:t> takes her to see a doctor. Dr. Henderson, a female doctor checks the girl, and notices that the girl has been circumcised. </a:t>
            </a:r>
          </a:p>
        </p:txBody>
      </p:sp>
      <p:pic>
        <p:nvPicPr>
          <p:cNvPr id="6" name="Picture 5"/>
          <p:cNvPicPr>
            <a:picLocks noChangeAspect="1"/>
          </p:cNvPicPr>
          <p:nvPr/>
        </p:nvPicPr>
        <p:blipFill>
          <a:blip r:embed="rId3"/>
          <a:stretch>
            <a:fillRect/>
          </a:stretch>
        </p:blipFill>
        <p:spPr>
          <a:xfrm>
            <a:off x="397955" y="1311962"/>
            <a:ext cx="3826355" cy="5160883"/>
          </a:xfrm>
          <a:prstGeom prst="rect">
            <a:avLst/>
          </a:prstGeom>
        </p:spPr>
      </p:pic>
    </p:spTree>
    <p:extLst>
      <p:ext uri="{BB962C8B-B14F-4D97-AF65-F5344CB8AC3E}">
        <p14:creationId xmlns:p14="http://schemas.microsoft.com/office/powerpoint/2010/main" val="20242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000" dirty="0" smtClean="0"/>
              <a:t>Module 4</a:t>
            </a:r>
          </a:p>
          <a:p>
            <a:r>
              <a:rPr lang="en-US" sz="2000" dirty="0" smtClean="0"/>
              <a:t>Session 1</a:t>
            </a:r>
            <a:endParaRPr lang="en-US" sz="2000" dirty="0"/>
          </a:p>
        </p:txBody>
      </p:sp>
      <p:sp>
        <p:nvSpPr>
          <p:cNvPr id="4" name="Title 1"/>
          <p:cNvSpPr txBox="1">
            <a:spLocks/>
          </p:cNvSpPr>
          <p:nvPr/>
        </p:nvSpPr>
        <p:spPr>
          <a:xfrm>
            <a:off x="347870" y="2052960"/>
            <a:ext cx="6324600" cy="1828800"/>
          </a:xfrm>
          <a:prstGeom prst="rect">
            <a:avLst/>
          </a:prstGeom>
        </p:spPr>
        <p:txBody>
          <a:bodyPr vert="horz" lIns="91440" tIns="45720" rIns="91440" bIns="45720" rtlCol="0" anchor="ctr">
            <a:noAutofit/>
          </a:bodyPr>
          <a:lstStyle>
            <a:lvl1pPr algn="r" defTabSz="685800" rtl="0" eaLnBrk="1" latinLnBrk="0" hangingPunct="1">
              <a:spcBef>
                <a:spcPct val="0"/>
              </a:spcBef>
              <a:buNone/>
              <a:defRPr sz="3150" kern="1200" cap="all" spc="113" baseline="0">
                <a:ln>
                  <a:noFill/>
                </a:ln>
                <a:solidFill>
                  <a:schemeClr val="bg1"/>
                </a:solidFill>
                <a:effectLst/>
                <a:latin typeface="Arial"/>
                <a:ea typeface="+mj-ea"/>
                <a:cs typeface="+mj-cs"/>
              </a:defRPr>
            </a:lvl1pPr>
          </a:lstStyle>
          <a:p>
            <a:r>
              <a:rPr lang="en-US" sz="44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Female Genital Cutting (FGC) and the Law</a:t>
            </a:r>
            <a:endParaRPr lang="en-US" sz="44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848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cap="none" spc="0"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Ruwayda’s</a:t>
            </a:r>
            <a:r>
              <a:rPr lang="en-US" sz="3600" b="1" cap="none" spc="0"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Story</a:t>
            </a:r>
          </a:p>
        </p:txBody>
      </p:sp>
      <p:sp>
        <p:nvSpPr>
          <p:cNvPr id="5" name="Rectangle 4"/>
          <p:cNvSpPr/>
          <p:nvPr/>
        </p:nvSpPr>
        <p:spPr>
          <a:xfrm>
            <a:off x="331304" y="1360089"/>
            <a:ext cx="4310816"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a:latin typeface="Arial" panose="020B0604020202020204" pitchFamily="34" charset="0"/>
                <a:cs typeface="Arial" panose="020B0604020202020204" pitchFamily="34" charset="0"/>
              </a:rPr>
              <a:t>The doctor has known the girl since she first came to the States. The doctor asks </a:t>
            </a:r>
            <a:r>
              <a:rPr lang="en-US" sz="2100" dirty="0" err="1">
                <a:latin typeface="Arial" panose="020B0604020202020204" pitchFamily="34" charset="0"/>
                <a:cs typeface="Arial" panose="020B0604020202020204" pitchFamily="34" charset="0"/>
              </a:rPr>
              <a:t>Fouzia</a:t>
            </a:r>
            <a:r>
              <a:rPr lang="en-US" sz="2100" dirty="0">
                <a:latin typeface="Arial" panose="020B0604020202020204" pitchFamily="34" charset="0"/>
                <a:cs typeface="Arial" panose="020B0604020202020204" pitchFamily="34" charset="0"/>
              </a:rPr>
              <a:t> and the daughter what happened to her genitals and the girl could not lie and said says “My mom and aunt took me to Somalia to get circumcised”. </a:t>
            </a:r>
          </a:p>
          <a:p>
            <a:pPr algn="just"/>
            <a:endParaRPr lang="en-US" sz="2100" dirty="0">
              <a:latin typeface="Arial" panose="020B0604020202020204" pitchFamily="34" charset="0"/>
              <a:cs typeface="Arial" panose="020B0604020202020204" pitchFamily="34" charset="0"/>
            </a:endParaRPr>
          </a:p>
          <a:p>
            <a:pPr algn="just"/>
            <a:r>
              <a:rPr lang="en-US" sz="2100" dirty="0">
                <a:latin typeface="Arial" panose="020B0604020202020204" pitchFamily="34" charset="0"/>
                <a:cs typeface="Arial" panose="020B0604020202020204" pitchFamily="34" charset="0"/>
              </a:rPr>
              <a:t>The doctor looks very serious and tells </a:t>
            </a:r>
            <a:r>
              <a:rPr lang="en-US" sz="2100" dirty="0" err="1">
                <a:latin typeface="Arial" panose="020B0604020202020204" pitchFamily="34" charset="0"/>
                <a:cs typeface="Arial" panose="020B0604020202020204" pitchFamily="34" charset="0"/>
              </a:rPr>
              <a:t>Fouzia</a:t>
            </a:r>
            <a:r>
              <a:rPr lang="en-US" sz="2100" dirty="0">
                <a:latin typeface="Arial" panose="020B0604020202020204" pitchFamily="34" charset="0"/>
                <a:cs typeface="Arial" panose="020B0604020202020204" pitchFamily="34" charset="0"/>
              </a:rPr>
              <a:t> : "I have to report this." Mom is surprised and says “What have I done? </a:t>
            </a:r>
          </a:p>
        </p:txBody>
      </p:sp>
      <p:sp>
        <p:nvSpPr>
          <p:cNvPr id="7" name="Rounded Rectangle 6"/>
          <p:cNvSpPr/>
          <p:nvPr/>
        </p:nvSpPr>
        <p:spPr>
          <a:xfrm>
            <a:off x="4908884" y="1604831"/>
            <a:ext cx="3903812" cy="98213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Who can be charged in this story? </a:t>
            </a:r>
          </a:p>
        </p:txBody>
      </p:sp>
      <p:sp>
        <p:nvSpPr>
          <p:cNvPr id="8" name="Rounded Rectangle 7"/>
          <p:cNvSpPr/>
          <p:nvPr/>
        </p:nvSpPr>
        <p:spPr>
          <a:xfrm>
            <a:off x="4908884" y="2851932"/>
            <a:ext cx="3903812" cy="98213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Font typeface="Wingdings 2" pitchFamily="18" charset="2"/>
              <a:buNone/>
            </a:pPr>
            <a:r>
              <a:rPr lang="en-US" sz="2400" dirty="0">
                <a:solidFill>
                  <a:srgbClr val="FFFFFF"/>
                </a:solidFill>
                <a:latin typeface="Arial"/>
                <a:cs typeface="Arial"/>
              </a:rPr>
              <a:t>What can happen to family? </a:t>
            </a:r>
          </a:p>
        </p:txBody>
      </p:sp>
      <p:sp>
        <p:nvSpPr>
          <p:cNvPr id="9" name="Rounded Rectangle 8"/>
          <p:cNvSpPr/>
          <p:nvPr/>
        </p:nvSpPr>
        <p:spPr>
          <a:xfrm>
            <a:off x="4908884" y="4099033"/>
            <a:ext cx="3903812" cy="98213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Font typeface="Wingdings 2" pitchFamily="18" charset="2"/>
              <a:buNone/>
            </a:pPr>
            <a:r>
              <a:rPr lang="en-US" sz="2400" dirty="0">
                <a:solidFill>
                  <a:srgbClr val="FFFFFF"/>
                </a:solidFill>
                <a:latin typeface="Arial"/>
                <a:cs typeface="Arial"/>
              </a:rPr>
              <a:t>Why did the doctor report FGC?</a:t>
            </a:r>
          </a:p>
        </p:txBody>
      </p:sp>
      <p:sp>
        <p:nvSpPr>
          <p:cNvPr id="10" name="Rounded Rectangle 9"/>
          <p:cNvSpPr/>
          <p:nvPr/>
        </p:nvSpPr>
        <p:spPr>
          <a:xfrm>
            <a:off x="4908884" y="5346134"/>
            <a:ext cx="3903812" cy="98213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Font typeface="Wingdings 2" pitchFamily="18" charset="2"/>
              <a:buNone/>
            </a:pPr>
            <a:r>
              <a:rPr lang="en-US" sz="2400" dirty="0">
                <a:solidFill>
                  <a:srgbClr val="FFFFFF"/>
                </a:solidFill>
                <a:latin typeface="Arial"/>
                <a:cs typeface="Arial"/>
              </a:rPr>
              <a:t>What will happen to Ruwayda? </a:t>
            </a:r>
          </a:p>
        </p:txBody>
      </p:sp>
    </p:spTree>
    <p:extLst>
      <p:ext uri="{BB962C8B-B14F-4D97-AF65-F5344CB8AC3E}">
        <p14:creationId xmlns:p14="http://schemas.microsoft.com/office/powerpoint/2010/main" val="15470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600" y="2162650"/>
            <a:ext cx="2250583" cy="2250583"/>
          </a:xfrm>
          <a:prstGeom prst="rect">
            <a:avLst/>
          </a:prstGeom>
        </p:spPr>
      </p:pic>
      <p:sp>
        <p:nvSpPr>
          <p:cNvPr id="9" name="Title 1"/>
          <p:cNvSpPr>
            <a:spLocks noGrp="1"/>
          </p:cNvSpPr>
          <p:nvPr>
            <p:ph type="title"/>
          </p:nvPr>
        </p:nvSpPr>
        <p:spPr>
          <a:xfrm>
            <a:off x="381000" y="355847"/>
            <a:ext cx="8381260" cy="1054394"/>
          </a:xfrm>
        </p:spPr>
        <p:txBody>
          <a:bodyPr/>
          <a:lstStyle/>
          <a:p>
            <a:r>
              <a:rPr lang="en-US" sz="4800" b="1" cap="none" spc="50" dirty="0" smtClean="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Closing</a:t>
            </a:r>
            <a:endParaRPr lang="en-US" sz="4800" b="1" cap="none" spc="50" dirty="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10" name="Rounded Rectangle 9"/>
          <p:cNvSpPr/>
          <p:nvPr/>
        </p:nvSpPr>
        <p:spPr>
          <a:xfrm>
            <a:off x="4845547" y="2435609"/>
            <a:ext cx="3581400"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a:t>
            </a:r>
            <a:r>
              <a:rPr lang="en-US" sz="2400" dirty="0" smtClean="0">
                <a:latin typeface="Arial" panose="020B0604020202020204" pitchFamily="34" charset="0"/>
                <a:cs typeface="Arial" panose="020B0604020202020204" pitchFamily="34" charset="0"/>
              </a:rPr>
              <a:t>did you learn </a:t>
            </a:r>
            <a:r>
              <a:rPr lang="en-US" sz="2400" dirty="0">
                <a:latin typeface="Arial" panose="020B0604020202020204" pitchFamily="34" charset="0"/>
                <a:cs typeface="Arial" panose="020B0604020202020204" pitchFamily="34" charset="0"/>
              </a:rPr>
              <a:t>from today’s session?</a:t>
            </a:r>
          </a:p>
        </p:txBody>
      </p:sp>
      <p:sp>
        <p:nvSpPr>
          <p:cNvPr id="11" name="Rounded Rectangle 10"/>
          <p:cNvSpPr/>
          <p:nvPr/>
        </p:nvSpPr>
        <p:spPr>
          <a:xfrm>
            <a:off x="726989" y="4770227"/>
            <a:ext cx="3655807"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How did you feel about the information?</a:t>
            </a:r>
            <a:endParaRPr lang="en-US" sz="2400" dirty="0">
              <a:latin typeface="Arial" panose="020B0604020202020204" pitchFamily="34" charset="0"/>
              <a:cs typeface="Arial" panose="020B0604020202020204" pitchFamily="34" charset="0"/>
            </a:endParaRPr>
          </a:p>
        </p:txBody>
      </p:sp>
      <p:sp>
        <p:nvSpPr>
          <p:cNvPr id="12" name="Rounded Rectangle 11"/>
          <p:cNvSpPr/>
          <p:nvPr/>
        </p:nvSpPr>
        <p:spPr>
          <a:xfrm>
            <a:off x="4845547" y="4770226"/>
            <a:ext cx="3655807"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questions do you have?</a:t>
            </a:r>
          </a:p>
        </p:txBody>
      </p:sp>
    </p:spTree>
    <p:extLst>
      <p:ext uri="{BB962C8B-B14F-4D97-AF65-F5344CB8AC3E}">
        <p14:creationId xmlns:p14="http://schemas.microsoft.com/office/powerpoint/2010/main" val="298326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a:spLocks noGrp="1"/>
          </p:cNvSpPr>
          <p:nvPr>
            <p:ph type="title"/>
          </p:nvPr>
        </p:nvSpPr>
        <p:spPr>
          <a:xfrm>
            <a:off x="381000" y="355847"/>
            <a:ext cx="8381260" cy="1054394"/>
          </a:xfrm>
        </p:spPr>
        <p:txBody>
          <a:bodyPr/>
          <a:lstStyle/>
          <a:p>
            <a:r>
              <a:rPr lang="en-US" sz="3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Agenda</a:t>
            </a:r>
            <a:endParaRPr lang="en-US" sz="48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6" name="Rounded Rectangle 5"/>
          <p:cNvSpPr/>
          <p:nvPr/>
        </p:nvSpPr>
        <p:spPr>
          <a:xfrm>
            <a:off x="354365" y="1833447"/>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Review Learning Objectives</a:t>
            </a:r>
            <a:endParaRPr lang="en-US" sz="2400" dirty="0">
              <a:latin typeface="Arial" panose="020B0604020202020204" pitchFamily="34" charset="0"/>
              <a:cs typeface="Arial" panose="020B0604020202020204" pitchFamily="34" charset="0"/>
            </a:endParaRPr>
          </a:p>
        </p:txBody>
      </p:sp>
      <p:sp>
        <p:nvSpPr>
          <p:cNvPr id="14" name="Rounded Rectangle 13"/>
          <p:cNvSpPr/>
          <p:nvPr/>
        </p:nvSpPr>
        <p:spPr>
          <a:xfrm>
            <a:off x="380999" y="2428605"/>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Opening</a:t>
            </a:r>
            <a:endParaRPr lang="en-US" sz="2400" dirty="0">
              <a:latin typeface="Arial" panose="020B0604020202020204" pitchFamily="34" charset="0"/>
              <a:cs typeface="Arial" panose="020B0604020202020204" pitchFamily="34" charset="0"/>
            </a:endParaRPr>
          </a:p>
        </p:txBody>
      </p:sp>
      <p:sp>
        <p:nvSpPr>
          <p:cNvPr id="15" name="Rounded Rectangle 14"/>
          <p:cNvSpPr/>
          <p:nvPr/>
        </p:nvSpPr>
        <p:spPr>
          <a:xfrm>
            <a:off x="381000" y="3023763"/>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Overview of U.S. Legal System</a:t>
            </a:r>
            <a:endParaRPr lang="en-US" sz="2400" dirty="0">
              <a:latin typeface="Arial" panose="020B0604020202020204" pitchFamily="34" charset="0"/>
              <a:cs typeface="Arial" panose="020B0604020202020204" pitchFamily="34" charset="0"/>
            </a:endParaRPr>
          </a:p>
        </p:txBody>
      </p:sp>
      <p:sp>
        <p:nvSpPr>
          <p:cNvPr id="16" name="Rounded Rectangle 15"/>
          <p:cNvSpPr/>
          <p:nvPr/>
        </p:nvSpPr>
        <p:spPr>
          <a:xfrm>
            <a:off x="380999" y="4832553"/>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latin typeface="Arial" panose="020B0604020202020204" pitchFamily="34" charset="0"/>
                <a:cs typeface="Arial" panose="020B0604020202020204" pitchFamily="34" charset="0"/>
              </a:rPr>
              <a:t>Ruwayda’s</a:t>
            </a:r>
            <a:r>
              <a:rPr lang="en-US" sz="2400" dirty="0" smtClean="0">
                <a:latin typeface="Arial" panose="020B0604020202020204" pitchFamily="34" charset="0"/>
                <a:cs typeface="Arial" panose="020B0604020202020204" pitchFamily="34" charset="0"/>
              </a:rPr>
              <a:t> Story</a:t>
            </a:r>
            <a:endParaRPr lang="en-US" sz="2400" dirty="0">
              <a:latin typeface="Arial" panose="020B0604020202020204" pitchFamily="34" charset="0"/>
              <a:cs typeface="Arial" panose="020B0604020202020204" pitchFamily="34" charset="0"/>
            </a:endParaRPr>
          </a:p>
        </p:txBody>
      </p:sp>
      <p:sp>
        <p:nvSpPr>
          <p:cNvPr id="18" name="Rounded Rectangle 17"/>
          <p:cNvSpPr/>
          <p:nvPr/>
        </p:nvSpPr>
        <p:spPr>
          <a:xfrm>
            <a:off x="380999" y="5447976"/>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Closing</a:t>
            </a:r>
            <a:endParaRPr lang="en-US" sz="2400" dirty="0">
              <a:latin typeface="Arial" panose="020B0604020202020204" pitchFamily="34" charset="0"/>
              <a:cs typeface="Arial" panose="020B0604020202020204" pitchFamily="34" charset="0"/>
            </a:endParaRPr>
          </a:p>
        </p:txBody>
      </p:sp>
      <p:sp>
        <p:nvSpPr>
          <p:cNvPr id="9" name="Rounded Rectangle 8"/>
          <p:cNvSpPr/>
          <p:nvPr/>
        </p:nvSpPr>
        <p:spPr>
          <a:xfrm>
            <a:off x="380999" y="3616165"/>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U.S. Law and FGC</a:t>
            </a:r>
            <a:endParaRPr lang="en-US" sz="2400" dirty="0">
              <a:latin typeface="Arial" panose="020B0604020202020204" pitchFamily="34" charset="0"/>
              <a:cs typeface="Arial" panose="020B0604020202020204" pitchFamily="34" charset="0"/>
            </a:endParaRPr>
          </a:p>
        </p:txBody>
      </p:sp>
      <p:sp>
        <p:nvSpPr>
          <p:cNvPr id="11" name="Rounded Rectangle 10"/>
          <p:cNvSpPr/>
          <p:nvPr/>
        </p:nvSpPr>
        <p:spPr>
          <a:xfrm>
            <a:off x="380999" y="4217130"/>
            <a:ext cx="8407893" cy="4583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Guest Speaker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765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8"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381000" y="355847"/>
            <a:ext cx="8381260" cy="1054394"/>
          </a:xfrm>
        </p:spPr>
        <p:txBody>
          <a:bodyPr/>
          <a:lstStyle/>
          <a:p>
            <a:r>
              <a:rPr lang="en-US" sz="3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Learning Objectives</a:t>
            </a:r>
            <a:endParaRPr lang="en-US" sz="3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ounded Rectangle 9"/>
          <p:cNvSpPr/>
          <p:nvPr/>
        </p:nvSpPr>
        <p:spPr>
          <a:xfrm>
            <a:off x="354366" y="3016885"/>
            <a:ext cx="8407893" cy="579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Explain </a:t>
            </a:r>
            <a:r>
              <a:rPr lang="en-US" sz="2800" dirty="0">
                <a:latin typeface="Arial" panose="020B0604020202020204" pitchFamily="34" charset="0"/>
                <a:cs typeface="Arial" panose="020B0604020202020204" pitchFamily="34" charset="0"/>
              </a:rPr>
              <a:t>why FGC is considered </a:t>
            </a:r>
            <a:r>
              <a:rPr lang="en-US" sz="2800" dirty="0" smtClean="0">
                <a:latin typeface="Arial" panose="020B0604020202020204" pitchFamily="34" charset="0"/>
                <a:cs typeface="Arial" panose="020B0604020202020204" pitchFamily="34" charset="0"/>
              </a:rPr>
              <a:t>illegal in the U.S.</a:t>
            </a:r>
            <a:endParaRPr lang="en-US" sz="2800" dirty="0">
              <a:latin typeface="Arial" panose="020B0604020202020204" pitchFamily="34" charset="0"/>
              <a:cs typeface="Arial" panose="020B0604020202020204" pitchFamily="34" charset="0"/>
            </a:endParaRPr>
          </a:p>
        </p:txBody>
      </p:sp>
      <p:sp>
        <p:nvSpPr>
          <p:cNvPr id="11" name="Rounded Rectangle 10"/>
          <p:cNvSpPr/>
          <p:nvPr/>
        </p:nvSpPr>
        <p:spPr>
          <a:xfrm>
            <a:off x="354366" y="2166439"/>
            <a:ext cx="8407893" cy="582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Describe the U.S. court system</a:t>
            </a:r>
            <a:endParaRPr lang="en-US" sz="2800" dirty="0">
              <a:latin typeface="Arial" panose="020B0604020202020204" pitchFamily="34" charset="0"/>
              <a:cs typeface="Arial" panose="020B0604020202020204" pitchFamily="34" charset="0"/>
            </a:endParaRPr>
          </a:p>
        </p:txBody>
      </p:sp>
      <p:sp>
        <p:nvSpPr>
          <p:cNvPr id="15" name="Rounded Rectangle 14"/>
          <p:cNvSpPr/>
          <p:nvPr/>
        </p:nvSpPr>
        <p:spPr>
          <a:xfrm>
            <a:off x="381000" y="3864226"/>
            <a:ext cx="8407893" cy="1050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Describe </a:t>
            </a:r>
            <a:r>
              <a:rPr lang="en-US" sz="2800" dirty="0">
                <a:latin typeface="Arial" panose="020B0604020202020204" pitchFamily="34" charset="0"/>
                <a:cs typeface="Arial" panose="020B0604020202020204" pitchFamily="34" charset="0"/>
              </a:rPr>
              <a:t>the legal consequences of performing FGC in the </a:t>
            </a:r>
            <a:r>
              <a:rPr lang="en-US" sz="2800" dirty="0" smtClean="0">
                <a:latin typeface="Arial" panose="020B0604020202020204" pitchFamily="34" charset="0"/>
                <a:cs typeface="Arial" panose="020B0604020202020204" pitchFamily="34" charset="0"/>
              </a:rPr>
              <a:t>U.S. </a:t>
            </a:r>
            <a:r>
              <a:rPr lang="en-US" sz="2800" dirty="0">
                <a:latin typeface="Arial" panose="020B0604020202020204" pitchFamily="34" charset="0"/>
                <a:cs typeface="Arial" panose="020B0604020202020204" pitchFamily="34" charset="0"/>
              </a:rPr>
              <a:t>and </a:t>
            </a:r>
            <a:r>
              <a:rPr lang="en-US" sz="2800" dirty="0" smtClean="0">
                <a:latin typeface="Arial" panose="020B0604020202020204" pitchFamily="34" charset="0"/>
                <a:cs typeface="Arial" panose="020B0604020202020204" pitchFamily="34" charset="0"/>
              </a:rPr>
              <a:t>abroad</a:t>
            </a:r>
            <a:endParaRPr lang="en-US" sz="2800" dirty="0">
              <a:latin typeface="Arial" panose="020B0604020202020204" pitchFamily="34" charset="0"/>
              <a:cs typeface="Arial" panose="020B0604020202020204" pitchFamily="34" charset="0"/>
            </a:endParaRPr>
          </a:p>
        </p:txBody>
      </p:sp>
      <p:sp>
        <p:nvSpPr>
          <p:cNvPr id="16" name="Rounded Rectangle 15"/>
          <p:cNvSpPr/>
          <p:nvPr/>
        </p:nvSpPr>
        <p:spPr>
          <a:xfrm>
            <a:off x="381000" y="5178632"/>
            <a:ext cx="8407893" cy="5845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Apply your knowledge about FGC and U.S. law</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5814" y="1465384"/>
            <a:ext cx="4056185" cy="35052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Arial" panose="020B0604020202020204" pitchFamily="34" charset="0"/>
                <a:cs typeface="Arial" panose="020B0604020202020204" pitchFamily="34" charset="0"/>
              </a:rPr>
              <a:t>What is one word that describes your culture?</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035826" y="1465384"/>
            <a:ext cx="3531704" cy="3531704"/>
          </a:xfrm>
          <a:prstGeom prst="rect">
            <a:avLst/>
          </a:prstGeom>
        </p:spPr>
      </p:pic>
    </p:spTree>
    <p:extLst>
      <p:ext uri="{BB962C8B-B14F-4D97-AF65-F5344CB8AC3E}">
        <p14:creationId xmlns:p14="http://schemas.microsoft.com/office/powerpoint/2010/main" val="655132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11756" y="608697"/>
            <a:ext cx="3955773" cy="2494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What do you know about the U.S. legal system?</a:t>
            </a:r>
            <a:endParaRPr lang="en-US" sz="2800" dirty="0">
              <a:latin typeface="Arial" panose="020B0604020202020204" pitchFamily="34" charset="0"/>
              <a:cs typeface="Arial" panose="020B0604020202020204" pitchFamily="34" charset="0"/>
            </a:endParaRPr>
          </a:p>
        </p:txBody>
      </p:sp>
      <p:sp>
        <p:nvSpPr>
          <p:cNvPr id="7" name="Rounded Rectangle 6"/>
          <p:cNvSpPr/>
          <p:nvPr/>
        </p:nvSpPr>
        <p:spPr>
          <a:xfrm>
            <a:off x="585643" y="3699377"/>
            <a:ext cx="3739662" cy="2448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What is surprising or confusing about the U.S. legal system?</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87965" y="530227"/>
            <a:ext cx="3535018" cy="2651264"/>
          </a:xfrm>
          <a:prstGeom prst="rect">
            <a:avLst/>
          </a:prstGeom>
        </p:spPr>
      </p:pic>
      <p:pic>
        <p:nvPicPr>
          <p:cNvPr id="3" name="Picture 2"/>
          <p:cNvPicPr>
            <a:picLocks noChangeAspect="1"/>
          </p:cNvPicPr>
          <p:nvPr/>
        </p:nvPicPr>
        <p:blipFill>
          <a:blip r:embed="rId4"/>
          <a:stretch>
            <a:fillRect/>
          </a:stretch>
        </p:blipFill>
        <p:spPr>
          <a:xfrm>
            <a:off x="5128972" y="3463036"/>
            <a:ext cx="2921340" cy="2921340"/>
          </a:xfrm>
          <a:prstGeom prst="rect">
            <a:avLst/>
          </a:prstGeom>
        </p:spPr>
      </p:pic>
    </p:spTree>
    <p:extLst>
      <p:ext uri="{BB962C8B-B14F-4D97-AF65-F5344CB8AC3E}">
        <p14:creationId xmlns:p14="http://schemas.microsoft.com/office/powerpoint/2010/main" val="3780389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7265" y="225474"/>
            <a:ext cx="5669502" cy="707886"/>
          </a:xfrm>
          <a:prstGeom prst="rect">
            <a:avLst/>
          </a:prstGeom>
          <a:noFill/>
        </p:spPr>
        <p:txBody>
          <a:bodyPr wrap="non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Going to Court in the U.S.</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 name="Going to Court in Minnesota Somali - FULL VERSION (muul ver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5988" y="1232452"/>
            <a:ext cx="7012056" cy="4674704"/>
          </a:xfrm>
          <a:prstGeom prst="rect">
            <a:avLst/>
          </a:prstGeom>
        </p:spPr>
      </p:pic>
    </p:spTree>
    <p:extLst>
      <p:ext uri="{BB962C8B-B14F-4D97-AF65-F5344CB8AC3E}">
        <p14:creationId xmlns:p14="http://schemas.microsoft.com/office/powerpoint/2010/main" val="334371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89068" y="364811"/>
            <a:ext cx="536589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 Law and FGC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Rounded Rectangle 1"/>
          <p:cNvSpPr/>
          <p:nvPr/>
        </p:nvSpPr>
        <p:spPr>
          <a:xfrm>
            <a:off x="508000" y="1826097"/>
            <a:ext cx="8153400" cy="76470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What American </a:t>
            </a:r>
            <a:r>
              <a:rPr lang="en-US" sz="2800" dirty="0">
                <a:latin typeface="Arial" panose="020B0604020202020204" pitchFamily="34" charset="0"/>
                <a:cs typeface="Arial" panose="020B0604020202020204" pitchFamily="34" charset="0"/>
              </a:rPr>
              <a:t>laws are you aware of?</a:t>
            </a:r>
          </a:p>
        </p:txBody>
      </p:sp>
      <p:sp>
        <p:nvSpPr>
          <p:cNvPr id="10" name="Rounded Rectangle 9"/>
          <p:cNvSpPr/>
          <p:nvPr/>
        </p:nvSpPr>
        <p:spPr>
          <a:xfrm>
            <a:off x="508000" y="2746404"/>
            <a:ext cx="8153400" cy="76470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In America, it FGC legal?</a:t>
            </a:r>
          </a:p>
        </p:txBody>
      </p:sp>
      <p:sp>
        <p:nvSpPr>
          <p:cNvPr id="15" name="Rounded Rectangle 14"/>
          <p:cNvSpPr/>
          <p:nvPr/>
        </p:nvSpPr>
        <p:spPr>
          <a:xfrm>
            <a:off x="1304787" y="3666711"/>
            <a:ext cx="6559826" cy="76470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No – FGC is against the law in America</a:t>
            </a:r>
          </a:p>
        </p:txBody>
      </p:sp>
    </p:spTree>
    <p:extLst>
      <p:ext uri="{BB962C8B-B14F-4D97-AF65-F5344CB8AC3E}">
        <p14:creationId xmlns:p14="http://schemas.microsoft.com/office/powerpoint/2010/main" val="4208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8000" y="1826097"/>
            <a:ext cx="8153400" cy="76470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What are the laws against FGC in America?</a:t>
            </a:r>
          </a:p>
        </p:txBody>
      </p:sp>
      <p:sp>
        <p:nvSpPr>
          <p:cNvPr id="10" name="Rounded Rectangle 9"/>
          <p:cNvSpPr/>
          <p:nvPr/>
        </p:nvSpPr>
        <p:spPr>
          <a:xfrm>
            <a:off x="508000" y="2746404"/>
            <a:ext cx="8153400" cy="76470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18 U.S. Code § 116 ‘Female Genital </a:t>
            </a:r>
            <a:r>
              <a:rPr lang="en-US" sz="2800" dirty="0" smtClean="0">
                <a:latin typeface="Arial" panose="020B0604020202020204" pitchFamily="34" charset="0"/>
                <a:cs typeface="Arial" panose="020B0604020202020204" pitchFamily="34" charset="0"/>
              </a:rPr>
              <a:t>Mutilation’</a:t>
            </a:r>
            <a:endParaRPr lang="en-US" sz="2800" dirty="0">
              <a:latin typeface="Arial" panose="020B0604020202020204" pitchFamily="34" charset="0"/>
              <a:cs typeface="Arial" panose="020B0604020202020204" pitchFamily="34" charset="0"/>
            </a:endParaRPr>
          </a:p>
        </p:txBody>
      </p:sp>
      <p:sp>
        <p:nvSpPr>
          <p:cNvPr id="15" name="Rounded Rectangle 14"/>
          <p:cNvSpPr/>
          <p:nvPr/>
        </p:nvSpPr>
        <p:spPr>
          <a:xfrm>
            <a:off x="508000" y="3666711"/>
            <a:ext cx="8153400" cy="764703"/>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24 states in the U.S. also have laws against </a:t>
            </a:r>
            <a:r>
              <a:rPr lang="en-US" sz="2800" dirty="0" smtClean="0">
                <a:latin typeface="Arial" panose="020B0604020202020204" pitchFamily="34" charset="0"/>
                <a:cs typeface="Arial" panose="020B0604020202020204" pitchFamily="34" charset="0"/>
              </a:rPr>
              <a:t>FGC</a:t>
            </a:r>
            <a:endParaRPr lang="en-US" sz="2800" dirty="0">
              <a:latin typeface="Arial" panose="020B0604020202020204" pitchFamily="34" charset="0"/>
              <a:cs typeface="Arial" panose="020B0604020202020204" pitchFamily="34" charset="0"/>
            </a:endParaRPr>
          </a:p>
        </p:txBody>
      </p:sp>
      <p:sp>
        <p:nvSpPr>
          <p:cNvPr id="16" name="Rounded Rectangle 15"/>
          <p:cNvSpPr/>
          <p:nvPr/>
        </p:nvSpPr>
        <p:spPr>
          <a:xfrm>
            <a:off x="508000" y="4587018"/>
            <a:ext cx="8153400" cy="101969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a-DK" sz="2800" dirty="0" smtClean="0">
                <a:latin typeface="Arial" panose="020B0604020202020204" pitchFamily="34" charset="0"/>
                <a:cs typeface="Arial" panose="020B0604020202020204" pitchFamily="34" charset="0"/>
              </a:rPr>
              <a:t>Section 1088 ‘Transport </a:t>
            </a:r>
            <a:r>
              <a:rPr lang="da-DK" sz="2800" dirty="0">
                <a:latin typeface="Arial" panose="020B0604020202020204" pitchFamily="34" charset="0"/>
                <a:cs typeface="Arial" panose="020B0604020202020204" pitchFamily="34" charset="0"/>
              </a:rPr>
              <a:t>for Female </a:t>
            </a:r>
            <a:r>
              <a:rPr lang="da-DK" sz="2800" dirty="0" smtClean="0">
                <a:latin typeface="Arial" panose="020B0604020202020204" pitchFamily="34" charset="0"/>
                <a:cs typeface="Arial" panose="020B0604020202020204" pitchFamily="34" charset="0"/>
              </a:rPr>
              <a:t>Genital Mutilation</a:t>
            </a:r>
            <a:r>
              <a:rPr lang="da-DK" sz="2800"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8" name="Rectangle 7"/>
          <p:cNvSpPr/>
          <p:nvPr/>
        </p:nvSpPr>
        <p:spPr>
          <a:xfrm>
            <a:off x="508000" y="1826097"/>
            <a:ext cx="8153400" cy="46813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i="1" dirty="0">
                <a:latin typeface="Arial" panose="020B0604020202020204" pitchFamily="34" charset="0"/>
                <a:cs typeface="Arial" panose="020B0604020202020204" pitchFamily="34" charset="0"/>
              </a:rPr>
              <a:t>Whoever knowingly transports from the United States and its territories a person in foreign commerce </a:t>
            </a:r>
            <a:r>
              <a:rPr lang="en-US" sz="2800" i="1" dirty="0" smtClean="0">
                <a:latin typeface="Arial" panose="020B0604020202020204" pitchFamily="34" charset="0"/>
                <a:cs typeface="Arial" panose="020B0604020202020204" pitchFamily="34" charset="0"/>
              </a:rPr>
              <a:t>for the </a:t>
            </a:r>
            <a:r>
              <a:rPr lang="en-US" sz="2800" i="1" dirty="0">
                <a:latin typeface="Arial" panose="020B0604020202020204" pitchFamily="34" charset="0"/>
                <a:cs typeface="Arial" panose="020B0604020202020204" pitchFamily="34" charset="0"/>
              </a:rPr>
              <a:t>purpose of [female genital mutilation] with regard to that person that </a:t>
            </a:r>
            <a:r>
              <a:rPr lang="en-US" sz="2800" i="1" dirty="0" smtClean="0">
                <a:latin typeface="Arial" panose="020B0604020202020204" pitchFamily="34" charset="0"/>
                <a:cs typeface="Arial" panose="020B0604020202020204" pitchFamily="34" charset="0"/>
              </a:rPr>
              <a:t>would </a:t>
            </a:r>
            <a:r>
              <a:rPr lang="en-US" sz="2800" i="1" dirty="0">
                <a:latin typeface="Arial" panose="020B0604020202020204" pitchFamily="34" charset="0"/>
                <a:cs typeface="Arial" panose="020B0604020202020204" pitchFamily="34" charset="0"/>
              </a:rPr>
              <a:t>be a violation </a:t>
            </a:r>
            <a:r>
              <a:rPr lang="en-US" sz="2800" i="1" dirty="0" smtClean="0">
                <a:latin typeface="Arial" panose="020B0604020202020204" pitchFamily="34" charset="0"/>
                <a:cs typeface="Arial" panose="020B0604020202020204" pitchFamily="34" charset="0"/>
              </a:rPr>
              <a:t>of subsection </a:t>
            </a:r>
            <a:r>
              <a:rPr lang="en-US" sz="2800" i="1" dirty="0">
                <a:latin typeface="Arial" panose="020B0604020202020204" pitchFamily="34" charset="0"/>
                <a:cs typeface="Arial" panose="020B0604020202020204" pitchFamily="34" charset="0"/>
              </a:rPr>
              <a:t>(a) if the conduct occurred within the United States, or attempts to do so, shall be fined </a:t>
            </a:r>
            <a:r>
              <a:rPr lang="en-US" sz="2800" i="1" dirty="0" smtClean="0">
                <a:latin typeface="Arial" panose="020B0604020202020204" pitchFamily="34" charset="0"/>
                <a:cs typeface="Arial" panose="020B0604020202020204" pitchFamily="34" charset="0"/>
              </a:rPr>
              <a:t>under this </a:t>
            </a:r>
            <a:r>
              <a:rPr lang="en-US" sz="2800" i="1" dirty="0">
                <a:latin typeface="Arial" panose="020B0604020202020204" pitchFamily="34" charset="0"/>
                <a:cs typeface="Arial" panose="020B0604020202020204" pitchFamily="34" charset="0"/>
              </a:rPr>
              <a:t>title or imprisoned not more than 5 years, or both.</a:t>
            </a:r>
          </a:p>
        </p:txBody>
      </p:sp>
      <p:sp>
        <p:nvSpPr>
          <p:cNvPr id="9" name="Rectangle 8"/>
          <p:cNvSpPr/>
          <p:nvPr/>
        </p:nvSpPr>
        <p:spPr>
          <a:xfrm>
            <a:off x="508000" y="1826097"/>
            <a:ext cx="8153400" cy="46813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i="1" dirty="0" smtClean="0">
                <a:latin typeface="Arial" panose="020B0604020202020204" pitchFamily="34" charset="0"/>
                <a:cs typeface="Arial" panose="020B0604020202020204" pitchFamily="34" charset="0"/>
              </a:rPr>
              <a:t>Whoever </a:t>
            </a:r>
            <a:r>
              <a:rPr lang="en-US" sz="2800" i="1" dirty="0">
                <a:latin typeface="Arial" panose="020B0604020202020204" pitchFamily="34" charset="0"/>
                <a:cs typeface="Arial" panose="020B0604020202020204" pitchFamily="34" charset="0"/>
              </a:rPr>
              <a:t>knowingly circumcises, excises, or infibulates the whole or any part of the labia majora or labia minora or clitoris of another person who has not attained the age of 18 years shall be fined under this title or imprisoned not more than 5 years, or both.</a:t>
            </a:r>
          </a:p>
        </p:txBody>
      </p:sp>
      <p:sp>
        <p:nvSpPr>
          <p:cNvPr id="11" name="Rectangle 10"/>
          <p:cNvSpPr/>
          <p:nvPr/>
        </p:nvSpPr>
        <p:spPr>
          <a:xfrm>
            <a:off x="1889068" y="364811"/>
            <a:ext cx="5365893"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U.S. Law and FGC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277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5" grpId="0" animBg="1"/>
      <p:bldP spid="16" grpId="0" animBg="1"/>
      <p:bldP spid="8" grpId="1" animBg="1"/>
      <p:bldP spid="9" grpId="0" animBg="1"/>
      <p:bldP spid="9"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One Community Colors Fin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Grid.thmx</Template>
  <TotalTime>958</TotalTime>
  <Words>2357</Words>
  <Application>Microsoft Office PowerPoint</Application>
  <PresentationFormat>On-screen Show (4:3)</PresentationFormat>
  <Paragraphs>204</Paragraphs>
  <Slides>21</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Constantia</vt:lpstr>
      <vt:lpstr>Franklin Gothic Medium</vt:lpstr>
      <vt:lpstr>Publico</vt:lpstr>
      <vt:lpstr>Symbol</vt:lpstr>
      <vt:lpstr>Times New Roman</vt:lpstr>
      <vt:lpstr>Wingdings</vt:lpstr>
      <vt:lpstr>Wingdings 2</vt:lpstr>
      <vt:lpstr>Grid</vt:lpstr>
      <vt:lpstr>One Community Program (OCP)</vt:lpstr>
      <vt:lpstr>PowerPoint Presentation</vt:lpstr>
      <vt:lpstr>Agenda</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 Discussion</vt:lpstr>
      <vt:lpstr>PowerPoint Presentation</vt:lpstr>
      <vt:lpstr>Ruwayda’s Story</vt:lpstr>
      <vt:lpstr>Ruwayda’s Story</vt:lpstr>
      <vt:lpstr>Ruwayda’s Story</vt:lpstr>
      <vt:lpstr>Ruwayda’s Story</vt:lpstr>
      <vt:lpstr>Ruwayda’s Story</vt:lpstr>
      <vt:lpstr>Ruwayda’s Story</vt:lpstr>
      <vt:lpstr>Closing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Rosen</dc:creator>
  <cp:lastModifiedBy>Melanie Hetzel-riggin</cp:lastModifiedBy>
  <cp:revision>73</cp:revision>
  <cp:lastPrinted>2017-05-18T11:48:44Z</cp:lastPrinted>
  <dcterms:created xsi:type="dcterms:W3CDTF">2017-03-03T15:22:02Z</dcterms:created>
  <dcterms:modified xsi:type="dcterms:W3CDTF">2017-06-14T18:06:48Z</dcterms:modified>
</cp:coreProperties>
</file>