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70" r:id="rId2"/>
    <p:sldId id="277" r:id="rId3"/>
    <p:sldId id="272" r:id="rId4"/>
    <p:sldId id="278" r:id="rId5"/>
    <p:sldId id="279" r:id="rId6"/>
    <p:sldId id="304" r:id="rId7"/>
    <p:sldId id="306" r:id="rId8"/>
    <p:sldId id="308" r:id="rId9"/>
    <p:sldId id="309" r:id="rId10"/>
    <p:sldId id="311" r:id="rId11"/>
    <p:sldId id="303" r:id="rId12"/>
    <p:sldId id="271" r:id="rId13"/>
    <p:sldId id="282" r:id="rId14"/>
    <p:sldId id="285" r:id="rId15"/>
    <p:sldId id="257" r:id="rId16"/>
    <p:sldId id="268" r:id="rId17"/>
    <p:sldId id="291" r:id="rId18"/>
    <p:sldId id="292" r:id="rId19"/>
    <p:sldId id="301" r:id="rId20"/>
    <p:sldId id="293" r:id="rId21"/>
    <p:sldId id="281" r:id="rId22"/>
    <p:sldId id="287" r:id="rId23"/>
    <p:sldId id="288" r:id="rId24"/>
    <p:sldId id="283" r:id="rId25"/>
    <p:sldId id="302" r:id="rId26"/>
    <p:sldId id="295" r:id="rId27"/>
    <p:sldId id="299" r:id="rId28"/>
    <p:sldId id="297" r:id="rId29"/>
    <p:sldId id="296" r:id="rId30"/>
    <p:sldId id="298" r:id="rId31"/>
    <p:sldId id="284"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EE8ACBC-A376-4FA0-A316-C99DB692721C}" type="datetimeFigureOut">
              <a:rPr lang="en-US" smtClean="0"/>
              <a:t>10/10/2017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EEA28AE-4388-4CD2-BEFD-5BF3899DEBDA}" type="slidenum">
              <a:rPr lang="en-US" smtClean="0"/>
              <a:t>‹#›</a:t>
            </a:fld>
            <a:endParaRPr lang="en-US"/>
          </a:p>
        </p:txBody>
      </p:sp>
    </p:spTree>
    <p:extLst>
      <p:ext uri="{BB962C8B-B14F-4D97-AF65-F5344CB8AC3E}">
        <p14:creationId xmlns:p14="http://schemas.microsoft.com/office/powerpoint/2010/main" val="185921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53C041A-C458-42BB-9821-87CFE97F9B4C}" type="datetimeFigureOut">
              <a:rPr lang="en-US" smtClean="0"/>
              <a:t>10/10/2017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D781F26-A86F-4F3C-BB2D-10D7B63F28F1}" type="slidenum">
              <a:rPr lang="en-US" smtClean="0"/>
              <a:t>‹#›</a:t>
            </a:fld>
            <a:endParaRPr lang="en-US"/>
          </a:p>
        </p:txBody>
      </p:sp>
    </p:spTree>
    <p:extLst>
      <p:ext uri="{BB962C8B-B14F-4D97-AF65-F5344CB8AC3E}">
        <p14:creationId xmlns:p14="http://schemas.microsoft.com/office/powerpoint/2010/main" val="1712170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a:t>
            </a:fld>
            <a:endParaRPr lang="en-US"/>
          </a:p>
        </p:txBody>
      </p:sp>
    </p:spTree>
    <p:extLst>
      <p:ext uri="{BB962C8B-B14F-4D97-AF65-F5344CB8AC3E}">
        <p14:creationId xmlns:p14="http://schemas.microsoft.com/office/powerpoint/2010/main" val="384867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15</a:t>
            </a:fld>
            <a:endParaRPr lang="en-US"/>
          </a:p>
        </p:txBody>
      </p:sp>
    </p:spTree>
    <p:extLst>
      <p:ext uri="{BB962C8B-B14F-4D97-AF65-F5344CB8AC3E}">
        <p14:creationId xmlns:p14="http://schemas.microsoft.com/office/powerpoint/2010/main" val="81424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16</a:t>
            </a:fld>
            <a:endParaRPr lang="en-US"/>
          </a:p>
        </p:txBody>
      </p:sp>
    </p:spTree>
    <p:extLst>
      <p:ext uri="{BB962C8B-B14F-4D97-AF65-F5344CB8AC3E}">
        <p14:creationId xmlns:p14="http://schemas.microsoft.com/office/powerpoint/2010/main" val="202140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17</a:t>
            </a:fld>
            <a:endParaRPr lang="en-US"/>
          </a:p>
        </p:txBody>
      </p:sp>
    </p:spTree>
    <p:extLst>
      <p:ext uri="{BB962C8B-B14F-4D97-AF65-F5344CB8AC3E}">
        <p14:creationId xmlns:p14="http://schemas.microsoft.com/office/powerpoint/2010/main" val="1209408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18</a:t>
            </a:fld>
            <a:endParaRPr lang="en-US"/>
          </a:p>
        </p:txBody>
      </p:sp>
    </p:spTree>
    <p:extLst>
      <p:ext uri="{BB962C8B-B14F-4D97-AF65-F5344CB8AC3E}">
        <p14:creationId xmlns:p14="http://schemas.microsoft.com/office/powerpoint/2010/main" val="32370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19</a:t>
            </a:fld>
            <a:endParaRPr lang="en-US"/>
          </a:p>
        </p:txBody>
      </p:sp>
    </p:spTree>
    <p:extLst>
      <p:ext uri="{BB962C8B-B14F-4D97-AF65-F5344CB8AC3E}">
        <p14:creationId xmlns:p14="http://schemas.microsoft.com/office/powerpoint/2010/main" val="2324831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20</a:t>
            </a:fld>
            <a:endParaRPr lang="en-US"/>
          </a:p>
        </p:txBody>
      </p:sp>
    </p:spTree>
    <p:extLst>
      <p:ext uri="{BB962C8B-B14F-4D97-AF65-F5344CB8AC3E}">
        <p14:creationId xmlns:p14="http://schemas.microsoft.com/office/powerpoint/2010/main" val="1961719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21</a:t>
            </a:fld>
            <a:endParaRPr lang="en-US"/>
          </a:p>
        </p:txBody>
      </p:sp>
    </p:spTree>
    <p:extLst>
      <p:ext uri="{BB962C8B-B14F-4D97-AF65-F5344CB8AC3E}">
        <p14:creationId xmlns:p14="http://schemas.microsoft.com/office/powerpoint/2010/main" val="368927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22</a:t>
            </a:fld>
            <a:endParaRPr lang="en-US"/>
          </a:p>
        </p:txBody>
      </p:sp>
    </p:spTree>
    <p:extLst>
      <p:ext uri="{BB962C8B-B14F-4D97-AF65-F5344CB8AC3E}">
        <p14:creationId xmlns:p14="http://schemas.microsoft.com/office/powerpoint/2010/main" val="62418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23</a:t>
            </a:fld>
            <a:endParaRPr lang="en-US"/>
          </a:p>
        </p:txBody>
      </p:sp>
    </p:spTree>
    <p:extLst>
      <p:ext uri="{BB962C8B-B14F-4D97-AF65-F5344CB8AC3E}">
        <p14:creationId xmlns:p14="http://schemas.microsoft.com/office/powerpoint/2010/main" val="330729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24</a:t>
            </a:fld>
            <a:endParaRPr lang="en-US"/>
          </a:p>
        </p:txBody>
      </p:sp>
    </p:spTree>
    <p:extLst>
      <p:ext uri="{BB962C8B-B14F-4D97-AF65-F5344CB8AC3E}">
        <p14:creationId xmlns:p14="http://schemas.microsoft.com/office/powerpoint/2010/main" val="228720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a:t>
            </a:fld>
            <a:endParaRPr lang="en-US"/>
          </a:p>
        </p:txBody>
      </p:sp>
    </p:spTree>
    <p:extLst>
      <p:ext uri="{BB962C8B-B14F-4D97-AF65-F5344CB8AC3E}">
        <p14:creationId xmlns:p14="http://schemas.microsoft.com/office/powerpoint/2010/main" val="246131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25</a:t>
            </a:fld>
            <a:endParaRPr lang="en-US"/>
          </a:p>
        </p:txBody>
      </p:sp>
    </p:spTree>
    <p:extLst>
      <p:ext uri="{BB962C8B-B14F-4D97-AF65-F5344CB8AC3E}">
        <p14:creationId xmlns:p14="http://schemas.microsoft.com/office/powerpoint/2010/main" val="3985635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26</a:t>
            </a:fld>
            <a:endParaRPr lang="en-US"/>
          </a:p>
        </p:txBody>
      </p:sp>
    </p:spTree>
    <p:extLst>
      <p:ext uri="{BB962C8B-B14F-4D97-AF65-F5344CB8AC3E}">
        <p14:creationId xmlns:p14="http://schemas.microsoft.com/office/powerpoint/2010/main" val="4080632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27</a:t>
            </a:fld>
            <a:endParaRPr lang="en-US"/>
          </a:p>
        </p:txBody>
      </p:sp>
    </p:spTree>
    <p:extLst>
      <p:ext uri="{BB962C8B-B14F-4D97-AF65-F5344CB8AC3E}">
        <p14:creationId xmlns:p14="http://schemas.microsoft.com/office/powerpoint/2010/main" val="418474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28</a:t>
            </a:fld>
            <a:endParaRPr lang="en-US"/>
          </a:p>
        </p:txBody>
      </p:sp>
    </p:spTree>
    <p:extLst>
      <p:ext uri="{BB962C8B-B14F-4D97-AF65-F5344CB8AC3E}">
        <p14:creationId xmlns:p14="http://schemas.microsoft.com/office/powerpoint/2010/main" val="214775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29</a:t>
            </a:fld>
            <a:endParaRPr lang="en-US"/>
          </a:p>
        </p:txBody>
      </p:sp>
    </p:spTree>
    <p:extLst>
      <p:ext uri="{BB962C8B-B14F-4D97-AF65-F5344CB8AC3E}">
        <p14:creationId xmlns:p14="http://schemas.microsoft.com/office/powerpoint/2010/main" val="16548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30</a:t>
            </a:fld>
            <a:endParaRPr lang="en-US"/>
          </a:p>
        </p:txBody>
      </p:sp>
    </p:spTree>
    <p:extLst>
      <p:ext uri="{BB962C8B-B14F-4D97-AF65-F5344CB8AC3E}">
        <p14:creationId xmlns:p14="http://schemas.microsoft.com/office/powerpoint/2010/main" val="1329899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31</a:t>
            </a:fld>
            <a:endParaRPr lang="en-US"/>
          </a:p>
        </p:txBody>
      </p:sp>
    </p:spTree>
    <p:extLst>
      <p:ext uri="{BB962C8B-B14F-4D97-AF65-F5344CB8AC3E}">
        <p14:creationId xmlns:p14="http://schemas.microsoft.com/office/powerpoint/2010/main" val="168607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3</a:t>
            </a:fld>
            <a:endParaRPr lang="en-US"/>
          </a:p>
        </p:txBody>
      </p:sp>
    </p:spTree>
    <p:extLst>
      <p:ext uri="{BB962C8B-B14F-4D97-AF65-F5344CB8AC3E}">
        <p14:creationId xmlns:p14="http://schemas.microsoft.com/office/powerpoint/2010/main" val="4034815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4</a:t>
            </a:fld>
            <a:endParaRPr lang="en-US"/>
          </a:p>
        </p:txBody>
      </p:sp>
    </p:spTree>
    <p:extLst>
      <p:ext uri="{BB962C8B-B14F-4D97-AF65-F5344CB8AC3E}">
        <p14:creationId xmlns:p14="http://schemas.microsoft.com/office/powerpoint/2010/main" val="32023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5</a:t>
            </a:fld>
            <a:endParaRPr lang="en-US"/>
          </a:p>
        </p:txBody>
      </p:sp>
    </p:spTree>
    <p:extLst>
      <p:ext uri="{BB962C8B-B14F-4D97-AF65-F5344CB8AC3E}">
        <p14:creationId xmlns:p14="http://schemas.microsoft.com/office/powerpoint/2010/main" val="94822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11</a:t>
            </a:fld>
            <a:endParaRPr lang="en-US"/>
          </a:p>
        </p:txBody>
      </p:sp>
    </p:spTree>
    <p:extLst>
      <p:ext uri="{BB962C8B-B14F-4D97-AF65-F5344CB8AC3E}">
        <p14:creationId xmlns:p14="http://schemas.microsoft.com/office/powerpoint/2010/main" val="208678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12</a:t>
            </a:fld>
            <a:endParaRPr lang="en-US"/>
          </a:p>
        </p:txBody>
      </p:sp>
    </p:spTree>
    <p:extLst>
      <p:ext uri="{BB962C8B-B14F-4D97-AF65-F5344CB8AC3E}">
        <p14:creationId xmlns:p14="http://schemas.microsoft.com/office/powerpoint/2010/main" val="3774116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13</a:t>
            </a:fld>
            <a:endParaRPr lang="en-US"/>
          </a:p>
        </p:txBody>
      </p:sp>
    </p:spTree>
    <p:extLst>
      <p:ext uri="{BB962C8B-B14F-4D97-AF65-F5344CB8AC3E}">
        <p14:creationId xmlns:p14="http://schemas.microsoft.com/office/powerpoint/2010/main" val="198936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781F26-A86F-4F3C-BB2D-10D7B63F28F1}" type="slidenum">
              <a:rPr lang="en-US" smtClean="0"/>
              <a:t>14</a:t>
            </a:fld>
            <a:endParaRPr lang="en-US"/>
          </a:p>
        </p:txBody>
      </p:sp>
    </p:spTree>
    <p:extLst>
      <p:ext uri="{BB962C8B-B14F-4D97-AF65-F5344CB8AC3E}">
        <p14:creationId xmlns:p14="http://schemas.microsoft.com/office/powerpoint/2010/main" val="3267954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58391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785E08-8EB4-4D0E-9F87-DB26A5A9CF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271909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4168192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30073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1340612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785E08-8EB4-4D0E-9F87-DB26A5A9CFB4}"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79787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D785E08-8EB4-4D0E-9F87-DB26A5A9CFB4}" type="datetimeFigureOut">
              <a:rPr lang="en-US" smtClean="0"/>
              <a:t>10/10/2017</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2584452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202819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18316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8965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785E08-8EB4-4D0E-9F87-DB26A5A9CFB4}" type="datetimeFigureOut">
              <a:rPr lang="en-US" smtClean="0"/>
              <a:t>10/10/2017</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2445490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85E08-8EB4-4D0E-9F87-DB26A5A9CF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65121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85E08-8EB4-4D0E-9F87-DB26A5A9CFB4}" type="datetimeFigureOut">
              <a:rPr lang="en-US" smtClean="0"/>
              <a:t>10/10/2017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171687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85E08-8EB4-4D0E-9F87-DB26A5A9CFB4}" type="datetimeFigureOut">
              <a:rPr lang="en-US" smtClean="0"/>
              <a:t>10/10/2017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411917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85E08-8EB4-4D0E-9F87-DB26A5A9CFB4}" type="datetimeFigureOut">
              <a:rPr lang="en-US" smtClean="0"/>
              <a:t>10/10/2017</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353087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785E08-8EB4-4D0E-9F87-DB26A5A9CF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96462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D785E08-8EB4-4D0E-9F87-DB26A5A9CFB4}" type="datetimeFigureOut">
              <a:rPr lang="en-US" smtClean="0"/>
              <a:t>10/10/2017</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447A7C-D5E4-4210-BC30-C448290D3F44}" type="slidenum">
              <a:rPr lang="en-US" smtClean="0"/>
              <a:t>‹#›</a:t>
            </a:fld>
            <a:endParaRPr lang="en-US"/>
          </a:p>
        </p:txBody>
      </p:sp>
    </p:spTree>
    <p:extLst>
      <p:ext uri="{BB962C8B-B14F-4D97-AF65-F5344CB8AC3E}">
        <p14:creationId xmlns:p14="http://schemas.microsoft.com/office/powerpoint/2010/main" val="166287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D785E08-8EB4-4D0E-9F87-DB26A5A9CFB4}" type="datetimeFigureOut">
              <a:rPr lang="en-US" smtClean="0"/>
              <a:t>10/10/2017</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5447A7C-D5E4-4210-BC30-C448290D3F44}" type="slidenum">
              <a:rPr lang="en-US" smtClean="0"/>
              <a:t>‹#›</a:t>
            </a:fld>
            <a:endParaRPr lang="en-US"/>
          </a:p>
        </p:txBody>
      </p:sp>
    </p:spTree>
    <p:extLst>
      <p:ext uri="{BB962C8B-B14F-4D97-AF65-F5344CB8AC3E}">
        <p14:creationId xmlns:p14="http://schemas.microsoft.com/office/powerpoint/2010/main" val="829367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TWIzaD4-_y4"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hildwelfare.gov/topics/can/defining/federa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255" y="1270162"/>
            <a:ext cx="6299683" cy="4056111"/>
          </a:xfrm>
          <a:prstGeom prst="rect">
            <a:avLst/>
          </a:prstGeom>
        </p:spPr>
      </p:pic>
      <p:sp>
        <p:nvSpPr>
          <p:cNvPr id="50" name="Rectangle 4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7323" y="668864"/>
            <a:ext cx="4215244" cy="1020232"/>
          </a:xfrm>
        </p:spPr>
        <p:txBody>
          <a:bodyPr>
            <a:noAutofit/>
          </a:bodyPr>
          <a:lstStyle/>
          <a:p>
            <a:pPr algn="ctr">
              <a:lnSpc>
                <a:spcPct val="80000"/>
              </a:lnSpc>
            </a:pPr>
            <a:r>
              <a:rPr lang="en-US" sz="3000" dirty="0">
                <a:latin typeface="Quicksand Book" panose="02070303000000060000" pitchFamily="18" charset="0"/>
                <a:cs typeface="Arial" panose="020B0604020202020204" pitchFamily="34" charset="0"/>
              </a:rPr>
              <a:t>The One </a:t>
            </a:r>
            <a:br>
              <a:rPr lang="en-US" sz="3000" dirty="0">
                <a:latin typeface="Quicksand Book" panose="02070303000000060000" pitchFamily="18" charset="0"/>
                <a:cs typeface="Arial" panose="020B0604020202020204" pitchFamily="34" charset="0"/>
              </a:rPr>
            </a:br>
            <a:r>
              <a:rPr lang="en-US" sz="3000" dirty="0">
                <a:latin typeface="Quicksand Book" panose="02070303000000060000" pitchFamily="18" charset="0"/>
                <a:cs typeface="Arial" panose="020B0604020202020204" pitchFamily="34" charset="0"/>
              </a:rPr>
              <a:t>Community Program </a:t>
            </a:r>
          </a:p>
        </p:txBody>
      </p:sp>
      <p:sp>
        <p:nvSpPr>
          <p:cNvPr id="9" name="Content Placeholder 8"/>
          <p:cNvSpPr>
            <a:spLocks noGrp="1"/>
          </p:cNvSpPr>
          <p:nvPr>
            <p:ph idx="1"/>
          </p:nvPr>
        </p:nvSpPr>
        <p:spPr>
          <a:xfrm>
            <a:off x="943610" y="3162300"/>
            <a:ext cx="3612820" cy="4160628"/>
          </a:xfrm>
        </p:spPr>
        <p:txBody>
          <a:bodyPr vert="horz" lIns="91440" tIns="45720" rIns="91440" bIns="45720" rtlCol="0" anchor="t">
            <a:normAutofit/>
          </a:bodyPr>
          <a:lstStyle/>
          <a:p>
            <a:r>
              <a:rPr lang="en-US" dirty="0">
                <a:solidFill>
                  <a:schemeClr val="bg1"/>
                </a:solidFill>
                <a:latin typeface="Quicksand Book" panose="02070303000000060000" pitchFamily="18" charset="0"/>
              </a:rPr>
              <a:t>Monica Westfall</a:t>
            </a:r>
          </a:p>
          <a:p>
            <a:r>
              <a:rPr lang="en-US" dirty="0" err="1">
                <a:solidFill>
                  <a:schemeClr val="bg1"/>
                </a:solidFill>
                <a:latin typeface="Quicksand Book" panose="02070303000000060000" pitchFamily="18" charset="0"/>
              </a:rPr>
              <a:t>Munira</a:t>
            </a:r>
            <a:r>
              <a:rPr lang="en-US" dirty="0">
                <a:solidFill>
                  <a:schemeClr val="bg1"/>
                </a:solidFill>
                <a:latin typeface="Quicksand Book" panose="02070303000000060000" pitchFamily="18" charset="0"/>
              </a:rPr>
              <a:t> Salad</a:t>
            </a:r>
          </a:p>
          <a:p>
            <a:r>
              <a:rPr lang="en-US" dirty="0">
                <a:solidFill>
                  <a:schemeClr val="bg1"/>
                </a:solidFill>
                <a:latin typeface="Quicksand Book" panose="02070303000000060000" pitchFamily="18" charset="0"/>
              </a:rPr>
              <a:t>Fadumo Hassan</a:t>
            </a:r>
          </a:p>
          <a:p>
            <a:r>
              <a:rPr lang="en-US" dirty="0">
                <a:solidFill>
                  <a:schemeClr val="bg1"/>
                </a:solidFill>
                <a:latin typeface="Quicksand Book" panose="02070303000000060000" pitchFamily="18" charset="0"/>
              </a:rPr>
              <a:t>Patricia </a:t>
            </a:r>
            <a:r>
              <a:rPr lang="en-US" dirty="0" err="1">
                <a:solidFill>
                  <a:schemeClr val="bg1"/>
                </a:solidFill>
                <a:latin typeface="Quicksand Book" panose="02070303000000060000" pitchFamily="18" charset="0"/>
              </a:rPr>
              <a:t>Stubber</a:t>
            </a:r>
            <a:r>
              <a:rPr lang="en-US" dirty="0">
                <a:solidFill>
                  <a:schemeClr val="bg1"/>
                </a:solidFill>
                <a:latin typeface="Quicksand Book" panose="02070303000000060000" pitchFamily="18" charset="0"/>
              </a:rPr>
              <a:t>, PhD</a:t>
            </a:r>
          </a:p>
          <a:p>
            <a:r>
              <a:rPr lang="en-US" dirty="0">
                <a:solidFill>
                  <a:schemeClr val="bg1"/>
                </a:solidFill>
                <a:latin typeface="Quicksand Book" panose="02070303000000060000" pitchFamily="18" charset="0"/>
              </a:rPr>
              <a:t>Dylanna Jackson</a:t>
            </a:r>
          </a:p>
          <a:p>
            <a:r>
              <a:rPr lang="en-US" dirty="0" err="1">
                <a:solidFill>
                  <a:schemeClr val="bg1"/>
                </a:solidFill>
                <a:latin typeface="Quicksand Book" panose="02070303000000060000" pitchFamily="18" charset="0"/>
              </a:rPr>
              <a:t>Faduma</a:t>
            </a:r>
            <a:r>
              <a:rPr lang="en-US" dirty="0">
                <a:solidFill>
                  <a:schemeClr val="bg1"/>
                </a:solidFill>
                <a:latin typeface="Quicksand Book" panose="02070303000000060000" pitchFamily="18" charset="0"/>
              </a:rPr>
              <a:t> Salah</a:t>
            </a:r>
          </a:p>
          <a:p>
            <a:r>
              <a:rPr lang="en-US" dirty="0">
                <a:solidFill>
                  <a:schemeClr val="bg1"/>
                </a:solidFill>
                <a:latin typeface="Quicksand Book" panose="02070303000000060000" pitchFamily="18" charset="0"/>
              </a:rPr>
              <a:t>Bola Mohamed</a:t>
            </a:r>
          </a:p>
          <a:p>
            <a:pPr marL="0" indent="0" algn="ctr">
              <a:buNone/>
            </a:pPr>
            <a:endParaRPr lang="en-US" sz="1600" dirty="0">
              <a:solidFill>
                <a:schemeClr val="bg1"/>
              </a:solidFill>
              <a:latin typeface="Quicksand Book" panose="02070303000000060000" pitchFamily="18" charset="0"/>
            </a:endParaRPr>
          </a:p>
        </p:txBody>
      </p:sp>
      <p:sp>
        <p:nvSpPr>
          <p:cNvPr id="4" name="Rectangle 3"/>
          <p:cNvSpPr/>
          <p:nvPr/>
        </p:nvSpPr>
        <p:spPr>
          <a:xfrm>
            <a:off x="7142922" y="5883965"/>
            <a:ext cx="3737113" cy="571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3984" y="1828722"/>
            <a:ext cx="4079434" cy="1477328"/>
          </a:xfrm>
          <a:prstGeom prst="rect">
            <a:avLst/>
          </a:prstGeom>
          <a:noFill/>
        </p:spPr>
        <p:txBody>
          <a:bodyPr wrap="square" rtlCol="0">
            <a:spAutoFit/>
          </a:bodyPr>
          <a:lstStyle/>
          <a:p>
            <a:r>
              <a:rPr lang="en-US" dirty="0">
                <a:solidFill>
                  <a:schemeClr val="bg1"/>
                </a:solidFill>
                <a:latin typeface="Quicksand Book" panose="02070303000000060000" pitchFamily="18" charset="0"/>
              </a:rPr>
              <a:t>INTEGRATING THE PREVENTION AND EDUCATION OF HEALTH COMPLICATIONS FROM FGM/C INTO PROVIDERS’ DAILY WORK</a:t>
            </a:r>
          </a:p>
          <a:p>
            <a:endParaRPr lang="en-US" dirty="0"/>
          </a:p>
        </p:txBody>
      </p:sp>
      <p:sp>
        <p:nvSpPr>
          <p:cNvPr id="5" name="TextBox 4"/>
          <p:cNvSpPr txBox="1"/>
          <p:nvPr/>
        </p:nvSpPr>
        <p:spPr>
          <a:xfrm>
            <a:off x="5204928" y="5624838"/>
            <a:ext cx="6630988" cy="830997"/>
          </a:xfrm>
          <a:prstGeom prst="rect">
            <a:avLst/>
          </a:prstGeom>
          <a:noFill/>
          <a:ln>
            <a:noFill/>
          </a:ln>
        </p:spPr>
        <p:txBody>
          <a:bodyPr wrap="square" rtlCol="0" anchor="t">
            <a:spAutoFit/>
          </a:bodyPr>
          <a:lstStyle/>
          <a:p>
            <a:pPr algn="ctr"/>
            <a:r>
              <a:rPr lang="en-US" sz="1200" dirty="0">
                <a:latin typeface="Quicksand Book" panose="02070303000000060000" pitchFamily="18" charset="0"/>
              </a:rPr>
              <a:t>This material was developed by the Northwest Pennsylvania Area Health Education Center with federal funds from the Office on Women’s Health, U.S. Department of Health and Human services. You may reproduce this material for training and informational purposes.</a:t>
            </a:r>
          </a:p>
        </p:txBody>
      </p:sp>
    </p:spTree>
    <p:extLst>
      <p:ext uri="{BB962C8B-B14F-4D97-AF65-F5344CB8AC3E}">
        <p14:creationId xmlns:p14="http://schemas.microsoft.com/office/powerpoint/2010/main" val="2937914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26BB-C08C-4F1E-83CD-59D6891013F0}"/>
              </a:ext>
            </a:extLst>
          </p:cNvPr>
          <p:cNvSpPr>
            <a:spLocks noGrp="1"/>
          </p:cNvSpPr>
          <p:nvPr>
            <p:ph type="title"/>
          </p:nvPr>
        </p:nvSpPr>
        <p:spPr>
          <a:xfrm>
            <a:off x="1070547" y="2368156"/>
            <a:ext cx="4959192" cy="2283824"/>
          </a:xfrm>
        </p:spPr>
        <p:txBody>
          <a:bodyPr/>
          <a:lstStyle/>
          <a:p>
            <a:r>
              <a:rPr lang="en-US" sz="3200" b="1" dirty="0">
                <a:latin typeface="Quicksand Book" panose="02070303000000060000" pitchFamily="18" charset="0"/>
              </a:rPr>
              <a:t>Type IV: </a:t>
            </a:r>
            <a:r>
              <a:rPr lang="en-US" sz="3200" dirty="0">
                <a:latin typeface="Quicksand Book" panose="02070303000000060000" pitchFamily="18" charset="0"/>
              </a:rPr>
              <a:t>All other harmful procedures to the female genitalia for non-medical purposes, for example: pricking, pulling, piercing, incising, scraping and cauterization</a:t>
            </a:r>
          </a:p>
        </p:txBody>
      </p:sp>
      <p:pic>
        <p:nvPicPr>
          <p:cNvPr id="5" name="Content Placeholder 4">
            <a:extLst>
              <a:ext uri="{FF2B5EF4-FFF2-40B4-BE49-F238E27FC236}">
                <a16:creationId xmlns:a16="http://schemas.microsoft.com/office/drawing/2014/main" id="{9F0304CD-3FD8-4D71-A34D-E4CA4CEA3FCD}"/>
              </a:ext>
            </a:extLst>
          </p:cNvPr>
          <p:cNvPicPr>
            <a:picLocks noChangeAspect="1"/>
          </p:cNvPicPr>
          <p:nvPr/>
        </p:nvPicPr>
        <p:blipFill rotWithShape="1">
          <a:blip r:embed="rId2"/>
          <a:srcRect l="-1" t="8211" r="47774" b="5976"/>
          <a:stretch/>
        </p:blipFill>
        <p:spPr>
          <a:xfrm>
            <a:off x="6935372" y="1217994"/>
            <a:ext cx="4572000" cy="4901402"/>
          </a:xfrm>
          <a:prstGeom prst="rect">
            <a:avLst/>
          </a:prstGeom>
        </p:spPr>
      </p:pic>
    </p:spTree>
    <p:extLst>
      <p:ext uri="{BB962C8B-B14F-4D97-AF65-F5344CB8AC3E}">
        <p14:creationId xmlns:p14="http://schemas.microsoft.com/office/powerpoint/2010/main" val="4121287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811" y="841147"/>
            <a:ext cx="9678950" cy="706964"/>
          </a:xfrm>
        </p:spPr>
        <p:txBody>
          <a:bodyPr/>
          <a:lstStyle/>
          <a:p>
            <a:r>
              <a:rPr lang="en-US" dirty="0"/>
              <a:t>The Cut: Exploring FGM - Al Jazeera Correspondent</a:t>
            </a:r>
          </a:p>
        </p:txBody>
      </p:sp>
      <p:pic>
        <p:nvPicPr>
          <p:cNvPr id="8" name="TWIzaD4-_y4">
            <a:hlinkClick r:id="" action="ppaction://media"/>
            <a:extLst>
              <a:ext uri="{FF2B5EF4-FFF2-40B4-BE49-F238E27FC236}">
                <a16:creationId xmlns:a16="http://schemas.microsoft.com/office/drawing/2014/main" id="{532EDDAE-CB9C-4B91-A189-C050C8D2D7FF}"/>
              </a:ext>
            </a:extLst>
          </p:cNvPr>
          <p:cNvPicPr>
            <a:picLocks noGrp="1" noRot="1" noChangeAspect="1"/>
          </p:cNvPicPr>
          <p:nvPr>
            <p:ph idx="1"/>
            <a:videoFile r:link="rId1"/>
          </p:nvPr>
        </p:nvPicPr>
        <p:blipFill>
          <a:blip r:embed="rId4"/>
          <a:stretch>
            <a:fillRect/>
          </a:stretch>
        </p:blipFill>
        <p:spPr>
          <a:xfrm>
            <a:off x="3991942" y="2930111"/>
            <a:ext cx="4118389" cy="3088792"/>
          </a:xfrm>
          <a:prstGeom prst="rect">
            <a:avLst/>
          </a:prstGeom>
        </p:spPr>
      </p:pic>
    </p:spTree>
    <p:extLst>
      <p:ext uri="{BB962C8B-B14F-4D97-AF65-F5344CB8AC3E}">
        <p14:creationId xmlns:p14="http://schemas.microsoft.com/office/powerpoint/2010/main" val="179931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964" b="4501"/>
          <a:stretch/>
        </p:blipFill>
        <p:spPr>
          <a:xfrm>
            <a:off x="5897300" y="2775951"/>
            <a:ext cx="524645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492344" y="814642"/>
            <a:ext cx="10851517" cy="706964"/>
          </a:xfrm>
        </p:spPr>
        <p:txBody>
          <a:bodyPr>
            <a:noAutofit/>
          </a:bodyPr>
          <a:lstStyle/>
          <a:p>
            <a:pPr>
              <a:lnSpc>
                <a:spcPct val="80000"/>
              </a:lnSpc>
            </a:pPr>
            <a:r>
              <a:rPr lang="en-US" sz="3000" b="1" dirty="0">
                <a:latin typeface="Quicksand Book" panose="02070303000000060000" pitchFamily="18" charset="0"/>
                <a:cs typeface="Arial" panose="020B0604020202020204" pitchFamily="34" charset="0"/>
              </a:rPr>
              <a:t>2. </a:t>
            </a:r>
            <a:r>
              <a:rPr lang="en-US" sz="3000" dirty="0">
                <a:latin typeface="Quicksand Book" panose="02070303000000060000" pitchFamily="18" charset="0"/>
                <a:cs typeface="Arial" panose="020B0604020202020204" pitchFamily="34" charset="0"/>
              </a:rPr>
              <a:t>Traditional Beliefs, Values, &amp; Attitudes </a:t>
            </a:r>
            <a:br>
              <a:rPr lang="en-US" sz="3000" dirty="0">
                <a:latin typeface="Quicksand Book" panose="02070303000000060000" pitchFamily="18" charset="0"/>
                <a:cs typeface="Arial" panose="020B0604020202020204" pitchFamily="34" charset="0"/>
              </a:rPr>
            </a:br>
            <a:r>
              <a:rPr lang="en-US" sz="3000" dirty="0">
                <a:latin typeface="Quicksand Book" panose="02070303000000060000" pitchFamily="18" charset="0"/>
                <a:cs typeface="Arial" panose="020B0604020202020204" pitchFamily="34" charset="0"/>
              </a:rPr>
              <a:t>Towards FGM/C</a:t>
            </a:r>
          </a:p>
        </p:txBody>
      </p:sp>
      <p:sp>
        <p:nvSpPr>
          <p:cNvPr id="5" name="Content Placeholder 4"/>
          <p:cNvSpPr>
            <a:spLocks noGrp="1"/>
          </p:cNvSpPr>
          <p:nvPr>
            <p:ph idx="1"/>
          </p:nvPr>
        </p:nvSpPr>
        <p:spPr>
          <a:xfrm>
            <a:off x="370389" y="2424896"/>
            <a:ext cx="5526911" cy="3594904"/>
          </a:xfrm>
        </p:spPr>
        <p:txBody>
          <a:bodyPr anchor="ctr">
            <a:normAutofit/>
          </a:bodyPr>
          <a:lstStyle/>
          <a:p>
            <a:pPr marL="0" indent="0">
              <a:buNone/>
            </a:pPr>
            <a:r>
              <a:rPr lang="en-US" b="1" dirty="0">
                <a:latin typeface="Quicksand Book" panose="02070303000000060000" pitchFamily="18" charset="0"/>
              </a:rPr>
              <a:t>Learning Objectives</a:t>
            </a:r>
          </a:p>
          <a:p>
            <a:pPr marL="0" indent="0">
              <a:buNone/>
            </a:pPr>
            <a:r>
              <a:rPr lang="en-US" dirty="0">
                <a:latin typeface="Quicksand Book" panose="02070303000000060000" pitchFamily="18" charset="0"/>
              </a:rPr>
              <a:t>At the end of module 2 participants are expected to:	</a:t>
            </a:r>
          </a:p>
          <a:p>
            <a:r>
              <a:rPr lang="en-US" dirty="0">
                <a:latin typeface="Quicksand Book" panose="02070303000000060000" pitchFamily="18" charset="0"/>
              </a:rPr>
              <a:t>Understand the origins of FGM/C;</a:t>
            </a:r>
          </a:p>
          <a:p>
            <a:r>
              <a:rPr lang="en-US" dirty="0">
                <a:latin typeface="Quicksand Book" panose="02070303000000060000" pitchFamily="18" charset="0"/>
              </a:rPr>
              <a:t>Identify the reasons FGM/C is practiced.</a:t>
            </a:r>
          </a:p>
          <a:p>
            <a:pPr marL="0" indent="0">
              <a:buNone/>
            </a:pPr>
            <a:endParaRPr lang="en-US" sz="1600" dirty="0"/>
          </a:p>
        </p:txBody>
      </p:sp>
    </p:spTree>
    <p:extLst>
      <p:ext uri="{BB962C8B-B14F-4D97-AF65-F5344CB8AC3E}">
        <p14:creationId xmlns:p14="http://schemas.microsoft.com/office/powerpoint/2010/main" val="402387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mira-Hashi-009.jpg"/>
          <p:cNvPicPr>
            <a:picLocks noChangeAspect="1" noChangeArrowheads="1"/>
          </p:cNvPicPr>
          <p:nvPr/>
        </p:nvPicPr>
        <p:blipFill rotWithShape="1">
          <a:blip r:embed="rId3"/>
          <a:srcRect l="12639" r="2364" b="1"/>
          <a:stretch/>
        </p:blipFill>
        <p:spPr bwMode="auto">
          <a:xfrm>
            <a:off x="6798733"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54954" y="973668"/>
            <a:ext cx="8761413" cy="706964"/>
          </a:xfrm>
        </p:spPr>
        <p:txBody>
          <a:bodyPr>
            <a:normAutofit/>
          </a:bodyPr>
          <a:lstStyle/>
          <a:p>
            <a:r>
              <a:rPr lang="en-US">
                <a:latin typeface="Quicksand Book" panose="02070303000000060000" pitchFamily="18" charset="0"/>
                <a:cs typeface="Arial" panose="020B0604020202020204" pitchFamily="34" charset="0"/>
              </a:rPr>
              <a:t>The</a:t>
            </a:r>
            <a:r>
              <a:rPr lang="en-US" b="1">
                <a:latin typeface="Quicksand Book" panose="02070303000000060000" pitchFamily="18" charset="0"/>
                <a:cs typeface="Arial" panose="020B0604020202020204" pitchFamily="34" charset="0"/>
              </a:rPr>
              <a:t> </a:t>
            </a:r>
            <a:r>
              <a:rPr lang="en-US">
                <a:latin typeface="Quicksand Book" panose="02070303000000060000" pitchFamily="18" charset="0"/>
                <a:cs typeface="Arial" panose="020B0604020202020204" pitchFamily="34" charset="0"/>
              </a:rPr>
              <a:t>History</a:t>
            </a:r>
          </a:p>
        </p:txBody>
      </p:sp>
      <p:sp>
        <p:nvSpPr>
          <p:cNvPr id="5" name="Content Placeholder 4"/>
          <p:cNvSpPr>
            <a:spLocks noGrp="1"/>
          </p:cNvSpPr>
          <p:nvPr>
            <p:ph idx="1"/>
          </p:nvPr>
        </p:nvSpPr>
        <p:spPr>
          <a:xfrm>
            <a:off x="1154954" y="2603500"/>
            <a:ext cx="5211979" cy="3416300"/>
          </a:xfrm>
        </p:spPr>
        <p:txBody>
          <a:bodyPr anchor="ctr">
            <a:normAutofit/>
          </a:bodyPr>
          <a:lstStyle/>
          <a:p>
            <a:r>
              <a:rPr lang="en-US" dirty="0">
                <a:latin typeface="Quicksand Book" panose="02070303000000060000" pitchFamily="18" charset="0"/>
              </a:rPr>
              <a:t>FGM/C </a:t>
            </a:r>
            <a:r>
              <a:rPr lang="en-US" b="1" dirty="0">
                <a:latin typeface="Quicksand Book" panose="02070303000000060000" pitchFamily="18" charset="0"/>
              </a:rPr>
              <a:t>mostly carried out by traditional circumcisers</a:t>
            </a:r>
            <a:r>
              <a:rPr lang="en-US" dirty="0">
                <a:latin typeface="Quicksand Book" panose="02070303000000060000" pitchFamily="18" charset="0"/>
              </a:rPr>
              <a:t>, who often play other central roles in communities, such as attending childbirths. </a:t>
            </a:r>
          </a:p>
          <a:p>
            <a:r>
              <a:rPr lang="en-US" dirty="0">
                <a:latin typeface="Quicksand Book" panose="02070303000000060000" pitchFamily="18" charset="0"/>
              </a:rPr>
              <a:t>Medicalization of FGM/C is increasing—more than 18% had it performed by a healthcare provider with the rate as high as 74% in some countries (WHO, 2010).</a:t>
            </a:r>
          </a:p>
        </p:txBody>
      </p:sp>
    </p:spTree>
    <p:extLst>
      <p:ext uri="{BB962C8B-B14F-4D97-AF65-F5344CB8AC3E}">
        <p14:creationId xmlns:p14="http://schemas.microsoft.com/office/powerpoint/2010/main" val="85279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268" y="2762524"/>
            <a:ext cx="5111938"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507181" y="867650"/>
            <a:ext cx="8761413" cy="706964"/>
          </a:xfrm>
        </p:spPr>
        <p:txBody>
          <a:bodyPr>
            <a:normAutofit/>
          </a:bodyPr>
          <a:lstStyle/>
          <a:p>
            <a:pPr>
              <a:lnSpc>
                <a:spcPct val="80000"/>
              </a:lnSpc>
            </a:pPr>
            <a:r>
              <a:rPr lang="en-US" sz="3000" dirty="0">
                <a:latin typeface="Quicksand Book" panose="02070303000000060000" pitchFamily="18" charset="0"/>
                <a:cs typeface="Arial" panose="020B0604020202020204" pitchFamily="34" charset="0"/>
              </a:rPr>
              <a:t>Why Does FGM/C Continue to Happen?</a:t>
            </a:r>
          </a:p>
        </p:txBody>
      </p:sp>
      <p:sp>
        <p:nvSpPr>
          <p:cNvPr id="5" name="Content Placeholder 4"/>
          <p:cNvSpPr>
            <a:spLocks noGrp="1"/>
          </p:cNvSpPr>
          <p:nvPr>
            <p:ph idx="1"/>
          </p:nvPr>
        </p:nvSpPr>
        <p:spPr>
          <a:xfrm>
            <a:off x="507181" y="2486291"/>
            <a:ext cx="5350280" cy="4166299"/>
          </a:xfrm>
        </p:spPr>
        <p:txBody>
          <a:bodyPr anchor="ctr">
            <a:normAutofit fontScale="92500" lnSpcReduction="20000"/>
          </a:bodyPr>
          <a:lstStyle/>
          <a:p>
            <a:pPr marL="285750" indent="-285750">
              <a:buFont typeface="Wingdings" panose="05000000000000000000" pitchFamily="2" charset="2"/>
              <a:buChar char="Ø"/>
            </a:pPr>
            <a:r>
              <a:rPr lang="en-US" sz="1900" dirty="0">
                <a:latin typeface="Quicksand Book" panose="02070303000000060000" pitchFamily="18" charset="0"/>
              </a:rPr>
              <a:t>To help ensure a woman remains a virgin until marriage</a:t>
            </a:r>
          </a:p>
          <a:p>
            <a:pPr marL="285750" indent="-285750">
              <a:buFont typeface="Wingdings" panose="05000000000000000000" pitchFamily="2" charset="2"/>
              <a:buChar char="Ø"/>
            </a:pPr>
            <a:r>
              <a:rPr lang="en-US" sz="1900" dirty="0">
                <a:latin typeface="Quicksand Book" panose="02070303000000060000" pitchFamily="18" charset="0"/>
              </a:rPr>
              <a:t>Hygiene. Some communities believe that the external female genitals are unclean.</a:t>
            </a:r>
          </a:p>
          <a:p>
            <a:pPr marL="285750" indent="-285750">
              <a:buFont typeface="Wingdings" panose="05000000000000000000" pitchFamily="2" charset="2"/>
              <a:buChar char="Ø"/>
            </a:pPr>
            <a:r>
              <a:rPr lang="en-US" sz="1900" dirty="0">
                <a:latin typeface="Quicksand Book" panose="02070303000000060000" pitchFamily="18" charset="0"/>
              </a:rPr>
              <a:t>Rite of passage. In some countries, FGM/C is part of the ritual that a girl goes through to be considered a woman.</a:t>
            </a:r>
          </a:p>
          <a:p>
            <a:pPr marL="285750" indent="-285750">
              <a:buFont typeface="Wingdings" panose="05000000000000000000" pitchFamily="2" charset="2"/>
              <a:buChar char="Ø"/>
            </a:pPr>
            <a:r>
              <a:rPr lang="en-US" sz="1900" dirty="0">
                <a:latin typeface="Quicksand Book" panose="02070303000000060000" pitchFamily="18" charset="0"/>
              </a:rPr>
              <a:t>Condition of marriage. In some countries, a girl or woman is cut in order to be suitable for marriage.</a:t>
            </a:r>
          </a:p>
          <a:p>
            <a:pPr marL="285750" indent="-285750">
              <a:buFont typeface="Wingdings" panose="05000000000000000000" pitchFamily="2" charset="2"/>
              <a:buChar char="Ø"/>
            </a:pPr>
            <a:r>
              <a:rPr lang="en-US" sz="1900" dirty="0">
                <a:latin typeface="Quicksand Book" panose="02070303000000060000" pitchFamily="18" charset="0"/>
              </a:rPr>
              <a:t>Belief that FGM/C increases sexual pleasure for the man</a:t>
            </a:r>
          </a:p>
          <a:p>
            <a:pPr marL="285750" indent="-285750">
              <a:buFont typeface="Wingdings" panose="05000000000000000000" pitchFamily="2" charset="2"/>
              <a:buChar char="Ø"/>
            </a:pPr>
            <a:r>
              <a:rPr lang="en-US" sz="1900" dirty="0">
                <a:latin typeface="Quicksand Book" panose="02070303000000060000" pitchFamily="18" charset="0"/>
              </a:rPr>
              <a:t>Religious duty, although not in any religion's holy texts. </a:t>
            </a:r>
          </a:p>
          <a:p>
            <a:pPr marL="0" indent="0">
              <a:buNone/>
            </a:pPr>
            <a:endParaRPr lang="en-US" sz="1600" dirty="0"/>
          </a:p>
        </p:txBody>
      </p:sp>
    </p:spTree>
    <p:extLst>
      <p:ext uri="{BB962C8B-B14F-4D97-AF65-F5344CB8AC3E}">
        <p14:creationId xmlns:p14="http://schemas.microsoft.com/office/powerpoint/2010/main" val="260301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3" name="Group 1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1" name="Rectangle 2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9553" y="1143000"/>
            <a:ext cx="7378455" cy="4703765"/>
          </a:xfrm>
          <a:prstGeom prst="roundRect">
            <a:avLst>
              <a:gd name="adj" fmla="val 1858"/>
            </a:avLst>
          </a:prstGeom>
          <a:effectLst>
            <a:outerShdw blurRad="50800" dist="50800" dir="5400000" algn="tl" rotWithShape="0">
              <a:srgbClr val="000000">
                <a:alpha val="43000"/>
              </a:srgbClr>
            </a:outerShdw>
          </a:effectLst>
        </p:spPr>
      </p:pic>
      <p:sp>
        <p:nvSpPr>
          <p:cNvPr id="3" name="Title 2"/>
          <p:cNvSpPr>
            <a:spLocks noGrp="1"/>
          </p:cNvSpPr>
          <p:nvPr>
            <p:ph type="title"/>
          </p:nvPr>
        </p:nvSpPr>
        <p:spPr>
          <a:xfrm>
            <a:off x="8068008" y="2570922"/>
            <a:ext cx="3382297" cy="1227749"/>
          </a:xfrm>
        </p:spPr>
        <p:txBody>
          <a:bodyPr vert="horz" lIns="91440" tIns="45720" rIns="91440" bIns="45720" rtlCol="0" anchor="b">
            <a:normAutofit/>
          </a:bodyPr>
          <a:lstStyle/>
          <a:p>
            <a:pPr algn="ctr"/>
            <a:r>
              <a:rPr lang="en-US" sz="3000" dirty="0">
                <a:solidFill>
                  <a:srgbClr val="EBEBEB"/>
                </a:solidFill>
                <a:latin typeface="Quicksand Book" panose="02070303000000060000" pitchFamily="18" charset="0"/>
              </a:rPr>
              <a:t>Where does FGM/C Occur?</a:t>
            </a:r>
          </a:p>
        </p:txBody>
      </p:sp>
    </p:spTree>
    <p:extLst>
      <p:ext uri="{BB962C8B-B14F-4D97-AF65-F5344CB8AC3E}">
        <p14:creationId xmlns:p14="http://schemas.microsoft.com/office/powerpoint/2010/main" val="89992021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033" y="2775950"/>
            <a:ext cx="5452734"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479093" y="854399"/>
            <a:ext cx="8761413" cy="706964"/>
          </a:xfrm>
        </p:spPr>
        <p:txBody>
          <a:bodyPr>
            <a:normAutofit/>
          </a:bodyPr>
          <a:lstStyle/>
          <a:p>
            <a:r>
              <a:rPr lang="en-US" sz="3200" dirty="0">
                <a:solidFill>
                  <a:srgbClr val="EBEBEB"/>
                </a:solidFill>
                <a:latin typeface="Quicksand Book" panose="02070303000000060000" pitchFamily="18" charset="0"/>
                <a:cs typeface="Arial" panose="020B0604020202020204" pitchFamily="34" charset="0"/>
              </a:rPr>
              <a:t>3</a:t>
            </a:r>
            <a:r>
              <a:rPr lang="en-US" sz="3200" dirty="0">
                <a:solidFill>
                  <a:srgbClr val="EBEBEB"/>
                </a:solidFill>
                <a:latin typeface="Arial" panose="020B0604020202020204" pitchFamily="34" charset="0"/>
                <a:cs typeface="Arial" panose="020B0604020202020204" pitchFamily="34" charset="0"/>
              </a:rPr>
              <a:t>. </a:t>
            </a:r>
            <a:r>
              <a:rPr lang="en-US" sz="3200" dirty="0">
                <a:solidFill>
                  <a:srgbClr val="EBEBEB"/>
                </a:solidFill>
                <a:latin typeface="Quicksand Book" panose="02070303000000060000" pitchFamily="18" charset="0"/>
                <a:cs typeface="Arial" panose="020B0604020202020204" pitchFamily="34" charset="0"/>
              </a:rPr>
              <a:t>Complications of FGM/C</a:t>
            </a:r>
          </a:p>
        </p:txBody>
      </p:sp>
      <p:sp>
        <p:nvSpPr>
          <p:cNvPr id="6" name="Content Placeholder 5"/>
          <p:cNvSpPr>
            <a:spLocks noGrp="1"/>
          </p:cNvSpPr>
          <p:nvPr>
            <p:ph idx="1"/>
          </p:nvPr>
        </p:nvSpPr>
        <p:spPr>
          <a:xfrm>
            <a:off x="479093" y="2601382"/>
            <a:ext cx="4994055" cy="3416300"/>
          </a:xfrm>
        </p:spPr>
        <p:txBody>
          <a:bodyPr anchor="ctr">
            <a:normAutofit/>
          </a:bodyPr>
          <a:lstStyle/>
          <a:p>
            <a:pPr marL="0" indent="0">
              <a:buNone/>
            </a:pPr>
            <a:r>
              <a:rPr lang="en-US" b="1" dirty="0">
                <a:latin typeface="Quicksand Book" panose="02070303000000060000" pitchFamily="18" charset="0"/>
              </a:rPr>
              <a:t>Learning Objectives</a:t>
            </a:r>
          </a:p>
          <a:p>
            <a:pPr marL="0" indent="0">
              <a:buNone/>
            </a:pPr>
            <a:r>
              <a:rPr lang="en-US" dirty="0">
                <a:latin typeface="Quicksand Book" panose="02070303000000060000" pitchFamily="18" charset="0"/>
              </a:rPr>
              <a:t>At the end of module 3 participants are expected to be able to:	</a:t>
            </a:r>
          </a:p>
          <a:p>
            <a:r>
              <a:rPr lang="en-US" dirty="0">
                <a:latin typeface="Quicksand Book" panose="02070303000000060000" pitchFamily="18" charset="0"/>
              </a:rPr>
              <a:t>Describe the immediate and long-term complications of FGM/C;</a:t>
            </a:r>
          </a:p>
          <a:p>
            <a:r>
              <a:rPr lang="en-US" dirty="0">
                <a:latin typeface="Quicksand Book" panose="02070303000000060000" pitchFamily="18" charset="0"/>
              </a:rPr>
              <a:t>Identify the appropriate resources to address said complications</a:t>
            </a:r>
            <a:r>
              <a:rPr lang="en-US" sz="1600" dirty="0"/>
              <a:t>.</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17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00" y="823543"/>
            <a:ext cx="8761413" cy="706964"/>
          </a:xfrm>
        </p:spPr>
        <p:txBody>
          <a:bodyPr/>
          <a:lstStyle/>
          <a:p>
            <a:r>
              <a:rPr lang="en-US" sz="3000" dirty="0">
                <a:latin typeface="Quicksand Book" panose="02070303000000060000" pitchFamily="18" charset="0"/>
              </a:rPr>
              <a:t>Immediate Medical Complications</a:t>
            </a:r>
          </a:p>
        </p:txBody>
      </p:sp>
      <p:sp>
        <p:nvSpPr>
          <p:cNvPr id="3" name="Content Placeholder 2"/>
          <p:cNvSpPr>
            <a:spLocks noGrp="1"/>
          </p:cNvSpPr>
          <p:nvPr>
            <p:ph sz="half" idx="1"/>
          </p:nvPr>
        </p:nvSpPr>
        <p:spPr>
          <a:xfrm>
            <a:off x="568100" y="2419296"/>
            <a:ext cx="4825158" cy="3416301"/>
          </a:xfrm>
        </p:spPr>
        <p:txBody>
          <a:bodyPr>
            <a:normAutofit/>
          </a:bodyPr>
          <a:lstStyle/>
          <a:p>
            <a:r>
              <a:rPr lang="en-US" dirty="0">
                <a:latin typeface="Quicksand Book" panose="02070303000000060000" pitchFamily="18" charset="0"/>
              </a:rPr>
              <a:t>Bleeding		</a:t>
            </a:r>
          </a:p>
          <a:p>
            <a:pPr lvl="1"/>
            <a:r>
              <a:rPr lang="en-US" dirty="0">
                <a:latin typeface="Quicksand Book" panose="02070303000000060000" pitchFamily="18" charset="0"/>
              </a:rPr>
              <a:t>Hemorrhage</a:t>
            </a:r>
          </a:p>
          <a:p>
            <a:pPr lvl="1"/>
            <a:r>
              <a:rPr lang="en-US" dirty="0">
                <a:latin typeface="Quicksand Book" panose="02070303000000060000" pitchFamily="18" charset="0"/>
              </a:rPr>
              <a:t>Anemia</a:t>
            </a:r>
          </a:p>
          <a:p>
            <a:pPr lvl="1"/>
            <a:r>
              <a:rPr lang="en-US" dirty="0">
                <a:latin typeface="Quicksand Book" panose="02070303000000060000" pitchFamily="18" charset="0"/>
              </a:rPr>
              <a:t>Oliguria</a:t>
            </a:r>
          </a:p>
          <a:p>
            <a:pPr lvl="1"/>
            <a:r>
              <a:rPr lang="en-US" dirty="0">
                <a:latin typeface="Quicksand Book" panose="02070303000000060000" pitchFamily="18" charset="0"/>
              </a:rPr>
              <a:t>Shock</a:t>
            </a:r>
          </a:p>
          <a:p>
            <a:r>
              <a:rPr lang="en-US" dirty="0">
                <a:latin typeface="Quicksand Book" panose="02070303000000060000" pitchFamily="18" charset="0"/>
              </a:rPr>
              <a:t>Urinary Retention</a:t>
            </a:r>
          </a:p>
          <a:p>
            <a:r>
              <a:rPr lang="en-US" dirty="0">
                <a:latin typeface="Quicksand Book" panose="02070303000000060000" pitchFamily="18" charset="0"/>
              </a:rPr>
              <a:t>Musculoskeletal Injuries</a:t>
            </a:r>
          </a:p>
          <a:p>
            <a:pPr lvl="1"/>
            <a:r>
              <a:rPr lang="en-US" dirty="0">
                <a:latin typeface="Quicksand Book" panose="02070303000000060000" pitchFamily="18" charset="0"/>
              </a:rPr>
              <a:t>Bruising</a:t>
            </a:r>
          </a:p>
          <a:p>
            <a:pPr lvl="1"/>
            <a:r>
              <a:rPr lang="en-US" dirty="0">
                <a:latin typeface="Quicksand Book" panose="02070303000000060000" pitchFamily="18" charset="0"/>
              </a:rPr>
              <a:t>Fractures (</a:t>
            </a:r>
            <a:r>
              <a:rPr lang="en-US" dirty="0" err="1">
                <a:latin typeface="Quicksand Book" panose="02070303000000060000" pitchFamily="18" charset="0"/>
              </a:rPr>
              <a:t>humerus</a:t>
            </a:r>
            <a:r>
              <a:rPr lang="en-US" dirty="0">
                <a:latin typeface="Quicksand Book" panose="02070303000000060000" pitchFamily="18" charset="0"/>
              </a:rPr>
              <a:t>, clavicle, femur)</a:t>
            </a:r>
          </a:p>
          <a:p>
            <a:endParaRPr lang="en-US" dirty="0"/>
          </a:p>
        </p:txBody>
      </p:sp>
      <p:sp>
        <p:nvSpPr>
          <p:cNvPr id="4" name="Content Placeholder 3"/>
          <p:cNvSpPr>
            <a:spLocks noGrp="1"/>
          </p:cNvSpPr>
          <p:nvPr>
            <p:ph sz="half" idx="2"/>
          </p:nvPr>
        </p:nvSpPr>
        <p:spPr>
          <a:xfrm>
            <a:off x="6208712" y="2419297"/>
            <a:ext cx="4825159" cy="3416300"/>
          </a:xfrm>
        </p:spPr>
        <p:txBody>
          <a:bodyPr vert="horz" lIns="91440" tIns="45720" rIns="91440" bIns="45720" rtlCol="0" anchor="t">
            <a:normAutofit/>
          </a:bodyPr>
          <a:lstStyle/>
          <a:p>
            <a:r>
              <a:rPr lang="en-US" dirty="0">
                <a:latin typeface="Quicksand Book" panose="02070303000000060000" pitchFamily="18" charset="0"/>
              </a:rPr>
              <a:t>Infection</a:t>
            </a:r>
          </a:p>
          <a:p>
            <a:pPr lvl="1"/>
            <a:r>
              <a:rPr lang="en-US" dirty="0">
                <a:latin typeface="Quicksand Book" panose="02070303000000060000" pitchFamily="18" charset="0"/>
              </a:rPr>
              <a:t>Cellulitis</a:t>
            </a:r>
          </a:p>
          <a:p>
            <a:pPr lvl="1"/>
            <a:r>
              <a:rPr lang="en-US" dirty="0">
                <a:latin typeface="Quicksand Book" panose="02070303000000060000" pitchFamily="18" charset="0"/>
              </a:rPr>
              <a:t>Abscess</a:t>
            </a:r>
          </a:p>
          <a:p>
            <a:pPr lvl="1"/>
            <a:r>
              <a:rPr lang="en-US" dirty="0">
                <a:latin typeface="Quicksand Book" panose="02070303000000060000" pitchFamily="18" charset="0"/>
              </a:rPr>
              <a:t>Septic Shock</a:t>
            </a:r>
          </a:p>
          <a:p>
            <a:pPr lvl="1"/>
            <a:r>
              <a:rPr lang="en-US" dirty="0">
                <a:latin typeface="Quicksand Book" panose="02070303000000060000" pitchFamily="18" charset="0"/>
              </a:rPr>
              <a:t>Pelvic Inflammatory Disease</a:t>
            </a:r>
          </a:p>
          <a:p>
            <a:pPr lvl="1"/>
            <a:r>
              <a:rPr lang="en-US" dirty="0">
                <a:latin typeface="Quicksand Book" panose="02070303000000060000" pitchFamily="18" charset="0"/>
              </a:rPr>
              <a:t>Tetanus</a:t>
            </a:r>
          </a:p>
          <a:p>
            <a:pPr lvl="1"/>
            <a:r>
              <a:rPr lang="en-US" dirty="0">
                <a:latin typeface="Quicksand Book" panose="02070303000000060000" pitchFamily="18" charset="0"/>
              </a:rPr>
              <a:t>Gangrene</a:t>
            </a:r>
          </a:p>
        </p:txBody>
      </p:sp>
    </p:spTree>
    <p:extLst>
      <p:ext uri="{BB962C8B-B14F-4D97-AF65-F5344CB8AC3E}">
        <p14:creationId xmlns:p14="http://schemas.microsoft.com/office/powerpoint/2010/main" val="362791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56" y="878529"/>
            <a:ext cx="8761413" cy="706964"/>
          </a:xfrm>
        </p:spPr>
        <p:txBody>
          <a:bodyPr/>
          <a:lstStyle/>
          <a:p>
            <a:r>
              <a:rPr lang="en-US" sz="3000" dirty="0">
                <a:latin typeface="Quicksand Book" panose="02070303000000060000" pitchFamily="18" charset="0"/>
              </a:rPr>
              <a:t>Long Term Medical Complications</a:t>
            </a:r>
          </a:p>
        </p:txBody>
      </p:sp>
      <p:sp>
        <p:nvSpPr>
          <p:cNvPr id="3" name="Content Placeholder 2"/>
          <p:cNvSpPr>
            <a:spLocks noGrp="1"/>
          </p:cNvSpPr>
          <p:nvPr>
            <p:ph sz="half" idx="1"/>
          </p:nvPr>
        </p:nvSpPr>
        <p:spPr>
          <a:xfrm>
            <a:off x="624774" y="2367023"/>
            <a:ext cx="5696532" cy="4386805"/>
          </a:xfrm>
        </p:spPr>
        <p:txBody>
          <a:bodyPr>
            <a:normAutofit fontScale="92500" lnSpcReduction="20000"/>
          </a:bodyPr>
          <a:lstStyle/>
          <a:p>
            <a:r>
              <a:rPr lang="en-US" dirty="0">
                <a:latin typeface="Quicksand Book" panose="02070303000000060000" pitchFamily="18" charset="0"/>
              </a:rPr>
              <a:t>Urinary</a:t>
            </a:r>
          </a:p>
          <a:p>
            <a:pPr lvl="1"/>
            <a:r>
              <a:rPr lang="en-US" dirty="0">
                <a:latin typeface="Quicksand Book" panose="02070303000000060000" pitchFamily="18" charset="0"/>
              </a:rPr>
              <a:t>Urethral Stricture</a:t>
            </a:r>
          </a:p>
          <a:p>
            <a:pPr lvl="1"/>
            <a:r>
              <a:rPr lang="en-US" dirty="0">
                <a:latin typeface="Quicksand Book" panose="02070303000000060000" pitchFamily="18" charset="0"/>
              </a:rPr>
              <a:t>Chronic UTIs</a:t>
            </a:r>
          </a:p>
          <a:p>
            <a:r>
              <a:rPr lang="en-US" dirty="0">
                <a:latin typeface="Quicksand Book" panose="02070303000000060000" pitchFamily="18" charset="0"/>
              </a:rPr>
              <a:t>Menstrual Difficulty</a:t>
            </a:r>
          </a:p>
          <a:p>
            <a:pPr lvl="1"/>
            <a:r>
              <a:rPr lang="en-US" dirty="0" err="1">
                <a:latin typeface="Quicksand Book" panose="02070303000000060000" pitchFamily="18" charset="0"/>
              </a:rPr>
              <a:t>Hematocolpos</a:t>
            </a:r>
            <a:endParaRPr lang="en-US" dirty="0">
              <a:latin typeface="Quicksand Book" panose="02070303000000060000" pitchFamily="18" charset="0"/>
            </a:endParaRPr>
          </a:p>
          <a:p>
            <a:pPr lvl="1"/>
            <a:r>
              <a:rPr lang="en-US" dirty="0">
                <a:latin typeface="Quicksand Book" panose="02070303000000060000" pitchFamily="18" charset="0"/>
              </a:rPr>
              <a:t>Dysmenorrhea</a:t>
            </a:r>
          </a:p>
          <a:p>
            <a:pPr lvl="1"/>
            <a:r>
              <a:rPr lang="en-US" dirty="0">
                <a:latin typeface="Quicksand Book" panose="02070303000000060000" pitchFamily="18" charset="0"/>
              </a:rPr>
              <a:t>Endometriosis</a:t>
            </a:r>
          </a:p>
          <a:p>
            <a:r>
              <a:rPr lang="en-US" dirty="0">
                <a:latin typeface="Quicksand Book" panose="02070303000000060000" pitchFamily="18" charset="0"/>
              </a:rPr>
              <a:t>Infertility</a:t>
            </a:r>
          </a:p>
          <a:p>
            <a:pPr lvl="1"/>
            <a:r>
              <a:rPr lang="en-US" dirty="0">
                <a:latin typeface="Quicksand Book" panose="02070303000000060000" pitchFamily="18" charset="0"/>
              </a:rPr>
              <a:t>Chronic Vaginitis</a:t>
            </a:r>
          </a:p>
          <a:p>
            <a:pPr lvl="1"/>
            <a:r>
              <a:rPr lang="en-US" dirty="0">
                <a:latin typeface="Quicksand Book" panose="02070303000000060000" pitchFamily="18" charset="0"/>
              </a:rPr>
              <a:t>PID</a:t>
            </a:r>
          </a:p>
          <a:p>
            <a:r>
              <a:rPr lang="en-US" dirty="0">
                <a:latin typeface="Quicksand Book" panose="02070303000000060000" pitchFamily="18" charset="0"/>
              </a:rPr>
              <a:t>Pain</a:t>
            </a:r>
          </a:p>
          <a:p>
            <a:pPr lvl="1"/>
            <a:r>
              <a:rPr lang="en-US" dirty="0">
                <a:latin typeface="Quicksand Book" panose="02070303000000060000" pitchFamily="18" charset="0"/>
              </a:rPr>
              <a:t>Neuromas</a:t>
            </a:r>
          </a:p>
          <a:p>
            <a:pPr lvl="1"/>
            <a:r>
              <a:rPr lang="en-US" dirty="0">
                <a:latin typeface="Quicksand Book" panose="02070303000000060000" pitchFamily="18" charset="0"/>
              </a:rPr>
              <a:t>Dyspareunia, </a:t>
            </a:r>
            <a:r>
              <a:rPr lang="en-US" dirty="0" err="1">
                <a:latin typeface="Quicksand Book" panose="02070303000000060000" pitchFamily="18" charset="0"/>
              </a:rPr>
              <a:t>Vaginismus</a:t>
            </a:r>
            <a:r>
              <a:rPr lang="en-US" dirty="0">
                <a:latin typeface="Quicksand Book" panose="02070303000000060000" pitchFamily="18" charset="0"/>
              </a:rPr>
              <a:t>, </a:t>
            </a:r>
            <a:r>
              <a:rPr lang="en-US" dirty="0" err="1">
                <a:latin typeface="Quicksand Book" panose="02070303000000060000" pitchFamily="18" charset="0"/>
              </a:rPr>
              <a:t>Volvodynia</a:t>
            </a:r>
            <a:r>
              <a:rPr lang="en-US" dirty="0">
                <a:latin typeface="Quicksand Book" panose="02070303000000060000" pitchFamily="18" charset="0"/>
              </a:rPr>
              <a:t>, </a:t>
            </a:r>
            <a:r>
              <a:rPr lang="en-US" dirty="0" err="1">
                <a:latin typeface="Quicksand Book" panose="02070303000000060000" pitchFamily="18" charset="0"/>
              </a:rPr>
              <a:t>Apareunia</a:t>
            </a:r>
            <a:endParaRPr lang="en-US" dirty="0">
              <a:latin typeface="Quicksand Book" panose="02070303000000060000" pitchFamily="18" charset="0"/>
            </a:endParaRPr>
          </a:p>
        </p:txBody>
      </p:sp>
      <p:sp>
        <p:nvSpPr>
          <p:cNvPr id="4" name="Content Placeholder 3"/>
          <p:cNvSpPr>
            <a:spLocks noGrp="1"/>
          </p:cNvSpPr>
          <p:nvPr>
            <p:ph sz="half" idx="2"/>
          </p:nvPr>
        </p:nvSpPr>
        <p:spPr>
          <a:xfrm>
            <a:off x="5980915" y="2367023"/>
            <a:ext cx="5607934" cy="4490977"/>
          </a:xfrm>
        </p:spPr>
        <p:txBody>
          <a:bodyPr>
            <a:normAutofit/>
          </a:bodyPr>
          <a:lstStyle/>
          <a:p>
            <a:r>
              <a:rPr lang="en-US" dirty="0">
                <a:latin typeface="Quicksand Book" panose="02070303000000060000" pitchFamily="18" charset="0"/>
              </a:rPr>
              <a:t>Scarring</a:t>
            </a:r>
          </a:p>
          <a:p>
            <a:pPr lvl="1"/>
            <a:r>
              <a:rPr lang="en-US" dirty="0">
                <a:latin typeface="Quicksand Book" panose="02070303000000060000" pitchFamily="18" charset="0"/>
              </a:rPr>
              <a:t>Keloids</a:t>
            </a:r>
          </a:p>
          <a:p>
            <a:pPr lvl="1"/>
            <a:r>
              <a:rPr lang="en-US" dirty="0">
                <a:latin typeface="Quicksand Book" panose="02070303000000060000" pitchFamily="18" charset="0"/>
              </a:rPr>
              <a:t>Fibrosis</a:t>
            </a:r>
          </a:p>
          <a:p>
            <a:pPr lvl="1"/>
            <a:r>
              <a:rPr lang="en-US" dirty="0">
                <a:latin typeface="Quicksand Book" panose="02070303000000060000" pitchFamily="18" charset="0"/>
              </a:rPr>
              <a:t>Meatal obstruction</a:t>
            </a:r>
          </a:p>
          <a:p>
            <a:pPr lvl="1"/>
            <a:r>
              <a:rPr lang="en-US" dirty="0">
                <a:latin typeface="Quicksand Book" panose="02070303000000060000" pitchFamily="18" charset="0"/>
              </a:rPr>
              <a:t>Sebaceous/inclusion cyst</a:t>
            </a:r>
          </a:p>
          <a:p>
            <a:pPr lvl="1"/>
            <a:r>
              <a:rPr lang="en-US" dirty="0">
                <a:latin typeface="Quicksand Book" panose="02070303000000060000" pitchFamily="18" charset="0"/>
              </a:rPr>
              <a:t>Vaginal stenosis</a:t>
            </a:r>
          </a:p>
          <a:p>
            <a:r>
              <a:rPr lang="en-US" dirty="0">
                <a:latin typeface="Quicksand Book" panose="02070303000000060000" pitchFamily="18" charset="0"/>
              </a:rPr>
              <a:t>Childbirth</a:t>
            </a:r>
          </a:p>
          <a:p>
            <a:pPr lvl="1"/>
            <a:r>
              <a:rPr lang="en-US" dirty="0">
                <a:latin typeface="Quicksand Book" panose="02070303000000060000" pitchFamily="18" charset="0"/>
              </a:rPr>
              <a:t>Difficult delivery, higher rate of C-sections</a:t>
            </a:r>
          </a:p>
          <a:p>
            <a:pPr lvl="1"/>
            <a:r>
              <a:rPr lang="en-US" dirty="0">
                <a:latin typeface="Quicksand Book" panose="02070303000000060000" pitchFamily="18" charset="0"/>
              </a:rPr>
              <a:t>Post partum hemorrhage</a:t>
            </a:r>
          </a:p>
          <a:p>
            <a:pPr lvl="1"/>
            <a:r>
              <a:rPr lang="en-US" dirty="0">
                <a:latin typeface="Quicksand Book" panose="02070303000000060000" pitchFamily="18" charset="0"/>
              </a:rPr>
              <a:t>Complications for baby including need for resuscitation</a:t>
            </a:r>
          </a:p>
          <a:p>
            <a:pPr lvl="1"/>
            <a:r>
              <a:rPr lang="en-US" dirty="0"/>
              <a:t>Death </a:t>
            </a:r>
          </a:p>
        </p:txBody>
      </p:sp>
    </p:spTree>
    <p:extLst>
      <p:ext uri="{BB962C8B-B14F-4D97-AF65-F5344CB8AC3E}">
        <p14:creationId xmlns:p14="http://schemas.microsoft.com/office/powerpoint/2010/main" val="3392063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97" y="797038"/>
            <a:ext cx="8761413" cy="706964"/>
          </a:xfrm>
        </p:spPr>
        <p:txBody>
          <a:bodyPr/>
          <a:lstStyle/>
          <a:p>
            <a:r>
              <a:rPr lang="en-US" sz="3000" dirty="0">
                <a:latin typeface="Quicksand Book" panose="02070303000000060000" pitchFamily="18" charset="0"/>
              </a:rPr>
              <a:t>Psychological Implications</a:t>
            </a:r>
          </a:p>
        </p:txBody>
      </p:sp>
      <p:sp>
        <p:nvSpPr>
          <p:cNvPr id="5" name="Content Placeholder 4"/>
          <p:cNvSpPr>
            <a:spLocks noGrp="1"/>
          </p:cNvSpPr>
          <p:nvPr>
            <p:ph idx="1"/>
          </p:nvPr>
        </p:nvSpPr>
        <p:spPr/>
        <p:txBody>
          <a:bodyPr>
            <a:normAutofit/>
          </a:bodyPr>
          <a:lstStyle/>
          <a:p>
            <a:r>
              <a:rPr lang="en-US" dirty="0">
                <a:latin typeface="Quicksand Book" panose="02070303000000060000" pitchFamily="18" charset="0"/>
              </a:rPr>
              <a:t>Fear</a:t>
            </a:r>
          </a:p>
          <a:p>
            <a:r>
              <a:rPr lang="en-US" dirty="0">
                <a:latin typeface="Quicksand Book" panose="02070303000000060000" pitchFamily="18" charset="0"/>
              </a:rPr>
              <a:t>Anger</a:t>
            </a:r>
          </a:p>
          <a:p>
            <a:r>
              <a:rPr lang="en-US" dirty="0">
                <a:latin typeface="Quicksand Book" panose="02070303000000060000" pitchFamily="18" charset="0"/>
              </a:rPr>
              <a:t>Depression</a:t>
            </a:r>
          </a:p>
          <a:p>
            <a:r>
              <a:rPr lang="en-US" dirty="0">
                <a:latin typeface="Quicksand Book" panose="02070303000000060000" pitchFamily="18" charset="0"/>
              </a:rPr>
              <a:t>Anxiety disorders including PTSD</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4361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609" y="714551"/>
            <a:ext cx="10515600" cy="1325563"/>
          </a:xfrm>
        </p:spPr>
        <p:txBody>
          <a:bodyPr/>
          <a:lstStyle/>
          <a:p>
            <a:r>
              <a:rPr lang="en-US" sz="3000" dirty="0">
                <a:latin typeface="Quicksand Book" panose="02070303000000060000" pitchFamily="18" charset="0"/>
                <a:cs typeface="Arial" panose="020B0604020202020204" pitchFamily="34" charset="0"/>
              </a:rPr>
              <a:t>Today’s Agenda</a:t>
            </a:r>
            <a:br>
              <a:rPr lang="en-US" sz="3000" b="1" dirty="0">
                <a:latin typeface="Quicksand Book" panose="02070303000000060000" pitchFamily="18" charset="0"/>
                <a:cs typeface="Arial" panose="020B0604020202020204" pitchFamily="34" charset="0"/>
              </a:rPr>
            </a:br>
            <a:endParaRPr lang="en-US" sz="3000" b="1" dirty="0">
              <a:latin typeface="Quicksand Book" panose="02070303000000060000" pitchFamily="18"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75385004"/>
              </p:ext>
            </p:extLst>
          </p:nvPr>
        </p:nvGraphicFramePr>
        <p:xfrm>
          <a:off x="1073426" y="2319129"/>
          <a:ext cx="9930783" cy="4306957"/>
        </p:xfrm>
        <a:graphic>
          <a:graphicData uri="http://schemas.openxmlformats.org/drawingml/2006/table">
            <a:tbl>
              <a:tblPr firstRow="1" bandRow="1">
                <a:tableStyleId>{5C22544A-7EE6-4342-B048-85BDC9FD1C3A}</a:tableStyleId>
              </a:tblPr>
              <a:tblGrid>
                <a:gridCol w="8182976">
                  <a:extLst>
                    <a:ext uri="{9D8B030D-6E8A-4147-A177-3AD203B41FA5}">
                      <a16:colId xmlns:a16="http://schemas.microsoft.com/office/drawing/2014/main" val="2630079717"/>
                    </a:ext>
                  </a:extLst>
                </a:gridCol>
                <a:gridCol w="1747807">
                  <a:extLst>
                    <a:ext uri="{9D8B030D-6E8A-4147-A177-3AD203B41FA5}">
                      <a16:colId xmlns:a16="http://schemas.microsoft.com/office/drawing/2014/main" val="799071344"/>
                    </a:ext>
                  </a:extLst>
                </a:gridCol>
              </a:tblGrid>
              <a:tr h="386399">
                <a:tc>
                  <a:txBody>
                    <a:bodyPr/>
                    <a:lstStyle/>
                    <a:p>
                      <a:r>
                        <a:rPr lang="en-US" sz="1200" dirty="0"/>
                        <a:t>Agenda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Time</a:t>
                      </a:r>
                      <a:endParaRPr lang="en-US" sz="1200" dirty="0"/>
                    </a:p>
                  </a:txBody>
                  <a:tcPr/>
                </a:tc>
                <a:extLst>
                  <a:ext uri="{0D108BD9-81ED-4DB2-BD59-A6C34878D82A}">
                    <a16:rowId xmlns:a16="http://schemas.microsoft.com/office/drawing/2014/main" val="2073121926"/>
                  </a:ext>
                </a:extLst>
              </a:tr>
              <a:tr h="547397">
                <a:tc>
                  <a:txBody>
                    <a:bodyPr/>
                    <a:lstStyle/>
                    <a:p>
                      <a:pPr algn="l"/>
                      <a:r>
                        <a:rPr lang="en-US" sz="1400" dirty="0">
                          <a:latin typeface="Quicksand Book" panose="02070303000000060000" pitchFamily="18" charset="0"/>
                        </a:rPr>
                        <a:t>Introduction to the One Community Project</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2-3 minutes</a:t>
                      </a:r>
                    </a:p>
                    <a:p>
                      <a:pPr algn="l"/>
                      <a:endParaRPr lang="en-US" sz="1400" dirty="0"/>
                    </a:p>
                  </a:txBody>
                  <a:tcPr/>
                </a:tc>
                <a:extLst>
                  <a:ext uri="{0D108BD9-81ED-4DB2-BD59-A6C34878D82A}">
                    <a16:rowId xmlns:a16="http://schemas.microsoft.com/office/drawing/2014/main" val="2658018846"/>
                  </a:ext>
                </a:extLst>
              </a:tr>
              <a:tr h="547397">
                <a:tc>
                  <a:txBody>
                    <a:bodyPr/>
                    <a:lstStyle/>
                    <a:p>
                      <a:pPr algn="l"/>
                      <a:r>
                        <a:rPr lang="en-US" sz="1400" dirty="0">
                          <a:latin typeface="Quicksand Book" panose="02070303000000060000" pitchFamily="18" charset="0"/>
                        </a:rPr>
                        <a:t>Module 1: Introductions to Female Genital Cutting (FGM/C)	</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10 minutes</a:t>
                      </a:r>
                    </a:p>
                    <a:p>
                      <a:pPr algn="l"/>
                      <a:endParaRPr lang="en-US" sz="1400" dirty="0"/>
                    </a:p>
                  </a:txBody>
                  <a:tcPr/>
                </a:tc>
                <a:extLst>
                  <a:ext uri="{0D108BD9-81ED-4DB2-BD59-A6C34878D82A}">
                    <a16:rowId xmlns:a16="http://schemas.microsoft.com/office/drawing/2014/main" val="2393586885"/>
                  </a:ext>
                </a:extLst>
              </a:tr>
              <a:tr h="324218">
                <a:tc>
                  <a:txBody>
                    <a:bodyPr/>
                    <a:lstStyle/>
                    <a:p>
                      <a:pPr algn="l"/>
                      <a:r>
                        <a:rPr lang="en-US" sz="1400" dirty="0">
                          <a:latin typeface="Quicksand Book" panose="02070303000000060000" pitchFamily="18" charset="0"/>
                        </a:rPr>
                        <a:t>Module 2: Traditional Beliefs, Values, &amp; Attitudes Towards FGM/C	</a:t>
                      </a:r>
                      <a:endParaRPr lang="en-US" sz="1400" dirty="0"/>
                    </a:p>
                  </a:txBody>
                  <a:tcPr/>
                </a:tc>
                <a:tc>
                  <a:txBody>
                    <a:bodyPr/>
                    <a:lstStyle/>
                    <a:p>
                      <a:pPr algn="l"/>
                      <a:r>
                        <a:rPr lang="en-US" sz="1400" dirty="0">
                          <a:latin typeface="Quicksand Book" panose="02070303000000060000" pitchFamily="18" charset="0"/>
                        </a:rPr>
                        <a:t>10 minutes</a:t>
                      </a:r>
                      <a:endParaRPr lang="en-US" sz="1400" dirty="0"/>
                    </a:p>
                  </a:txBody>
                  <a:tcPr/>
                </a:tc>
                <a:extLst>
                  <a:ext uri="{0D108BD9-81ED-4DB2-BD59-A6C34878D82A}">
                    <a16:rowId xmlns:a16="http://schemas.microsoft.com/office/drawing/2014/main" val="366987927"/>
                  </a:ext>
                </a:extLst>
              </a:tr>
              <a:tr h="547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Module 3: Complications of FGM/C										</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10 minutes </a:t>
                      </a:r>
                    </a:p>
                    <a:p>
                      <a:pPr algn="l"/>
                      <a:endParaRPr lang="en-US" sz="1400" dirty="0"/>
                    </a:p>
                  </a:txBody>
                  <a:tcPr/>
                </a:tc>
                <a:extLst>
                  <a:ext uri="{0D108BD9-81ED-4DB2-BD59-A6C34878D82A}">
                    <a16:rowId xmlns:a16="http://schemas.microsoft.com/office/drawing/2014/main" val="978285256"/>
                  </a:ext>
                </a:extLst>
              </a:tr>
              <a:tr h="8593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Module 4: Strategies for Involving Individuals, Families, &amp; Communities in the Prevention of FGM/C</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10 minutes</a:t>
                      </a:r>
                    </a:p>
                    <a:p>
                      <a:pPr algn="l"/>
                      <a:endParaRPr lang="en-US" sz="1400" dirty="0"/>
                    </a:p>
                  </a:txBody>
                  <a:tcPr/>
                </a:tc>
                <a:extLst>
                  <a:ext uri="{0D108BD9-81ED-4DB2-BD59-A6C34878D82A}">
                    <a16:rowId xmlns:a16="http://schemas.microsoft.com/office/drawing/2014/main" val="1915008454"/>
                  </a:ext>
                </a:extLst>
              </a:tr>
              <a:tr h="547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Module 5: Professional Ethics &amp; Legal Implications of FGM/C					</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10 minutes</a:t>
                      </a:r>
                    </a:p>
                    <a:p>
                      <a:pPr algn="l"/>
                      <a:endParaRPr lang="en-US" sz="1400" dirty="0"/>
                    </a:p>
                  </a:txBody>
                  <a:tcPr/>
                </a:tc>
                <a:extLst>
                  <a:ext uri="{0D108BD9-81ED-4DB2-BD59-A6C34878D82A}">
                    <a16:rowId xmlns:a16="http://schemas.microsoft.com/office/drawing/2014/main" val="3886837408"/>
                  </a:ext>
                </a:extLst>
              </a:tr>
              <a:tr h="5473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Closing and Workshop Feedback 						           	 			</a:t>
                      </a:r>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Quicksand Book" panose="02070303000000060000" pitchFamily="18" charset="0"/>
                        </a:rPr>
                        <a:t>5-7 minutes </a:t>
                      </a:r>
                      <a:endParaRPr lang="en-US" sz="1400" dirty="0">
                        <a:latin typeface="Quicksand Book" panose="02070303000000060000" pitchFamily="18" charset="0"/>
                        <a:cs typeface="Arial" panose="020B0604020202020204" pitchFamily="34" charset="0"/>
                      </a:endParaRPr>
                    </a:p>
                    <a:p>
                      <a:pPr algn="l"/>
                      <a:endParaRPr lang="en-US" sz="1400" dirty="0"/>
                    </a:p>
                  </a:txBody>
                  <a:tcPr/>
                </a:tc>
                <a:extLst>
                  <a:ext uri="{0D108BD9-81ED-4DB2-BD59-A6C34878D82A}">
                    <a16:rowId xmlns:a16="http://schemas.microsoft.com/office/drawing/2014/main" val="3970363204"/>
                  </a:ext>
                </a:extLst>
              </a:tr>
            </a:tbl>
          </a:graphicData>
        </a:graphic>
      </p:graphicFrame>
    </p:spTree>
    <p:extLst>
      <p:ext uri="{BB962C8B-B14F-4D97-AF65-F5344CB8AC3E}">
        <p14:creationId xmlns:p14="http://schemas.microsoft.com/office/powerpoint/2010/main" val="391482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748" y="823543"/>
            <a:ext cx="8761413" cy="706964"/>
          </a:xfrm>
        </p:spPr>
        <p:txBody>
          <a:bodyPr/>
          <a:lstStyle/>
          <a:p>
            <a:r>
              <a:rPr lang="en-US" sz="3000" dirty="0">
                <a:latin typeface="Quicksand Book" panose="02070303000000060000" pitchFamily="18" charset="0"/>
              </a:rPr>
              <a:t>Treating Circumcised Women</a:t>
            </a:r>
          </a:p>
        </p:txBody>
      </p:sp>
      <p:sp>
        <p:nvSpPr>
          <p:cNvPr id="5" name="Content Placeholder 4"/>
          <p:cNvSpPr>
            <a:spLocks noGrp="1"/>
          </p:cNvSpPr>
          <p:nvPr>
            <p:ph idx="1"/>
          </p:nvPr>
        </p:nvSpPr>
        <p:spPr>
          <a:xfrm>
            <a:off x="581748" y="2603500"/>
            <a:ext cx="10745894" cy="3797300"/>
          </a:xfrm>
        </p:spPr>
        <p:txBody>
          <a:bodyPr>
            <a:normAutofit lnSpcReduction="10000"/>
          </a:bodyPr>
          <a:lstStyle/>
          <a:p>
            <a:r>
              <a:rPr lang="en-US" dirty="0">
                <a:latin typeface="Quicksand Book" panose="02070303000000060000" pitchFamily="18" charset="0"/>
              </a:rPr>
              <a:t>Do not prioritize circumcision above patients’ own needs and concern. The visit should remain patient-centered;</a:t>
            </a:r>
          </a:p>
          <a:p>
            <a:r>
              <a:rPr lang="en-US" dirty="0">
                <a:latin typeface="Quicksand Book" panose="02070303000000060000" pitchFamily="18" charset="0"/>
              </a:rPr>
              <a:t>Ask questions about circumcision as part of a reproductive history after establishing rapport with the patient;</a:t>
            </a:r>
          </a:p>
          <a:p>
            <a:r>
              <a:rPr lang="en-US" dirty="0">
                <a:latin typeface="Quicksand Book" panose="02070303000000060000" pitchFamily="18" charset="0"/>
              </a:rPr>
              <a:t>Women who have complications often do not attribute them to the procedure.  Ask women specifically if they have any of the symptoms discussed earlier;</a:t>
            </a:r>
          </a:p>
          <a:p>
            <a:r>
              <a:rPr lang="en-US" dirty="0">
                <a:latin typeface="Quicksand Book" panose="02070303000000060000" pitchFamily="18" charset="0"/>
              </a:rPr>
              <a:t>Ask general, nonthreatening questions – do no judge;</a:t>
            </a:r>
          </a:p>
          <a:p>
            <a:r>
              <a:rPr lang="en-US" dirty="0">
                <a:latin typeface="Quicksand Book" panose="02070303000000060000" pitchFamily="18" charset="0"/>
              </a:rPr>
              <a:t>Respect the woman's’ modesty during an examination;</a:t>
            </a:r>
          </a:p>
          <a:p>
            <a:r>
              <a:rPr lang="en-US" dirty="0">
                <a:latin typeface="Quicksand Book" panose="02070303000000060000" pitchFamily="18" charset="0"/>
              </a:rPr>
              <a:t>Circumcision does not guarantee chastity, teach women about contraception;</a:t>
            </a:r>
          </a:p>
          <a:p>
            <a:r>
              <a:rPr lang="en-US" dirty="0">
                <a:latin typeface="Quicksand Book" panose="02070303000000060000" pitchFamily="18" charset="0"/>
              </a:rPr>
              <a:t>Inform women they can defibulate electively for problems, or prior to intercourse or delivery</a:t>
            </a:r>
            <a:r>
              <a:rPr lang="en-US" dirty="0"/>
              <a:t>.</a:t>
            </a:r>
          </a:p>
        </p:txBody>
      </p:sp>
    </p:spTree>
    <p:extLst>
      <p:ext uri="{BB962C8B-B14F-4D97-AF65-F5344CB8AC3E}">
        <p14:creationId xmlns:p14="http://schemas.microsoft.com/office/powerpoint/2010/main" val="3796655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28" name="Group 13"/>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2" name="Freeform 5"/>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3"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9" name="Rectangle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6"/>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4514" r="5802" b="1"/>
          <a:stretch/>
        </p:blipFill>
        <p:spPr>
          <a:xfrm>
            <a:off x="6798733" y="2733747"/>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459506" y="840566"/>
            <a:ext cx="9320598" cy="706964"/>
          </a:xfrm>
        </p:spPr>
        <p:txBody>
          <a:bodyPr vert="horz" lIns="91440" tIns="45720" rIns="91440" bIns="45720" rtlCol="0" anchor="ctr">
            <a:noAutofit/>
          </a:bodyPr>
          <a:lstStyle/>
          <a:p>
            <a:pPr>
              <a:lnSpc>
                <a:spcPct val="80000"/>
              </a:lnSpc>
            </a:pPr>
            <a:r>
              <a:rPr lang="en-US" sz="3000" dirty="0">
                <a:latin typeface="Quicksand Book" panose="02070303000000060000" pitchFamily="18" charset="0"/>
              </a:rPr>
              <a:t>4. Strategies for Involving Individuals, Families, &amp; Communities in the Prevention of FGM/C</a:t>
            </a:r>
          </a:p>
        </p:txBody>
      </p:sp>
      <p:sp>
        <p:nvSpPr>
          <p:cNvPr id="6" name="Content Placeholder 5"/>
          <p:cNvSpPr>
            <a:spLocks noGrp="1"/>
          </p:cNvSpPr>
          <p:nvPr>
            <p:ph sz="half" idx="2"/>
          </p:nvPr>
        </p:nvSpPr>
        <p:spPr>
          <a:xfrm>
            <a:off x="459506" y="2800064"/>
            <a:ext cx="5963864" cy="3416300"/>
          </a:xfrm>
        </p:spPr>
        <p:txBody>
          <a:bodyPr vert="horz" lIns="91440" tIns="45720" rIns="91440" bIns="45720" rtlCol="0" anchor="ctr">
            <a:normAutofit fontScale="92500" lnSpcReduction="10000"/>
          </a:bodyPr>
          <a:lstStyle/>
          <a:p>
            <a:pPr marL="0" indent="0">
              <a:buNone/>
            </a:pPr>
            <a:endParaRPr lang="en-US" dirty="0">
              <a:latin typeface="Quicksand Book" panose="02070303000000060000" pitchFamily="18" charset="0"/>
            </a:endParaRPr>
          </a:p>
          <a:p>
            <a:pPr marL="0" indent="0">
              <a:buNone/>
            </a:pPr>
            <a:r>
              <a:rPr lang="en-US" b="1" dirty="0">
                <a:latin typeface="Quicksand Book" panose="02070303000000060000" pitchFamily="18" charset="0"/>
              </a:rPr>
              <a:t>Learning Objectives</a:t>
            </a:r>
          </a:p>
          <a:p>
            <a:pPr marL="0" indent="0">
              <a:buNone/>
            </a:pPr>
            <a:r>
              <a:rPr lang="en-US" dirty="0">
                <a:latin typeface="Quicksand Book" panose="02070303000000060000" pitchFamily="18" charset="0"/>
              </a:rPr>
              <a:t>At the end of module 4 participants are expected to be able to </a:t>
            </a:r>
            <a:r>
              <a:rPr lang="en-US" dirty="0"/>
              <a:t>	</a:t>
            </a:r>
          </a:p>
          <a:p>
            <a:r>
              <a:rPr lang="en-US" dirty="0">
                <a:latin typeface="Quicksand Book" panose="02070303000000060000" pitchFamily="18" charset="0"/>
              </a:rPr>
              <a:t>Understand how culture and belief systems connect to community/</a:t>
            </a:r>
            <a:r>
              <a:rPr lang="en-US">
                <a:latin typeface="Quicksand Book" panose="02070303000000060000" pitchFamily="18" charset="0"/>
              </a:rPr>
              <a:t>healthcare</a:t>
            </a:r>
            <a:r>
              <a:rPr lang="en-US" dirty="0">
                <a:latin typeface="Quicksand Book" panose="02070303000000060000" pitchFamily="18" charset="0"/>
              </a:rPr>
              <a:t> access;</a:t>
            </a:r>
          </a:p>
          <a:p>
            <a:r>
              <a:rPr lang="en-US" dirty="0">
                <a:latin typeface="Quicksand Book" panose="02070303000000060000" pitchFamily="18" charset="0"/>
              </a:rPr>
              <a:t>Understand how to better identify their patient’s needs and be culturally competent to address them;</a:t>
            </a:r>
          </a:p>
          <a:p>
            <a:r>
              <a:rPr lang="en-US" dirty="0">
                <a:latin typeface="Quicksand Book" panose="02070303000000060000" pitchFamily="18" charset="0"/>
              </a:rPr>
              <a:t>Provide support and/or referrals for women and girls who want to prevent FGM/C.</a:t>
            </a:r>
          </a:p>
          <a:p>
            <a:pPr lvl="0"/>
            <a:endParaRPr lang="en-US" dirty="0"/>
          </a:p>
          <a:p>
            <a:endParaRPr lang="en-US" dirty="0"/>
          </a:p>
        </p:txBody>
      </p:sp>
    </p:spTree>
    <p:extLst>
      <p:ext uri="{BB962C8B-B14F-4D97-AF65-F5344CB8AC3E}">
        <p14:creationId xmlns:p14="http://schemas.microsoft.com/office/powerpoint/2010/main" val="322232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41" y="841146"/>
            <a:ext cx="8761413" cy="706964"/>
          </a:xfrm>
        </p:spPr>
        <p:txBody>
          <a:bodyPr/>
          <a:lstStyle/>
          <a:p>
            <a:r>
              <a:rPr lang="en-US" sz="3000" dirty="0">
                <a:latin typeface="Quicksand Book" panose="02070303000000060000" pitchFamily="18" charset="0"/>
              </a:rPr>
              <a:t>Communicating for Change</a:t>
            </a:r>
          </a:p>
        </p:txBody>
      </p:sp>
      <p:sp>
        <p:nvSpPr>
          <p:cNvPr id="3" name="Text Placeholder 2"/>
          <p:cNvSpPr>
            <a:spLocks noGrp="1"/>
          </p:cNvSpPr>
          <p:nvPr>
            <p:ph type="body" idx="1"/>
          </p:nvPr>
        </p:nvSpPr>
        <p:spPr>
          <a:xfrm>
            <a:off x="465841" y="2562390"/>
            <a:ext cx="4825157" cy="576262"/>
          </a:xfrm>
        </p:spPr>
        <p:txBody>
          <a:bodyPr/>
          <a:lstStyle/>
          <a:p>
            <a:r>
              <a:rPr lang="en-US" dirty="0"/>
              <a:t>Understanding Beliefs	</a:t>
            </a:r>
          </a:p>
        </p:txBody>
      </p:sp>
      <p:sp>
        <p:nvSpPr>
          <p:cNvPr id="4" name="Content Placeholder 3"/>
          <p:cNvSpPr>
            <a:spLocks noGrp="1"/>
          </p:cNvSpPr>
          <p:nvPr>
            <p:ph sz="half" idx="2"/>
          </p:nvPr>
        </p:nvSpPr>
        <p:spPr>
          <a:xfrm>
            <a:off x="465841" y="3138652"/>
            <a:ext cx="5334458" cy="2840039"/>
          </a:xfrm>
        </p:spPr>
        <p:txBody>
          <a:bodyPr vert="horz" lIns="91440" tIns="45720" rIns="91440" bIns="45720" rtlCol="0" anchor="t">
            <a:normAutofit/>
          </a:bodyPr>
          <a:lstStyle/>
          <a:p>
            <a:r>
              <a:rPr lang="en-US" dirty="0">
                <a:latin typeface="Quicksand Book" panose="02070303000000060000" pitchFamily="18" charset="0"/>
              </a:rPr>
              <a:t>FGM/C is a religious tradition</a:t>
            </a:r>
          </a:p>
          <a:p>
            <a:r>
              <a:rPr lang="en-US" dirty="0">
                <a:latin typeface="Quicksand Book" panose="02070303000000060000" pitchFamily="18" charset="0"/>
              </a:rPr>
              <a:t>An unexcised woman will have an overactive sex drive</a:t>
            </a:r>
          </a:p>
          <a:p>
            <a:r>
              <a:rPr lang="en-US" dirty="0">
                <a:latin typeface="Quicksand Book" panose="02070303000000060000" pitchFamily="18" charset="0"/>
              </a:rPr>
              <a:t>If the clitoris touches the baby at birth the baby will die. </a:t>
            </a:r>
          </a:p>
        </p:txBody>
      </p:sp>
      <p:sp>
        <p:nvSpPr>
          <p:cNvPr id="5" name="Text Placeholder 4"/>
          <p:cNvSpPr>
            <a:spLocks noGrp="1"/>
          </p:cNvSpPr>
          <p:nvPr>
            <p:ph type="body" sz="quarter" idx="3"/>
          </p:nvPr>
        </p:nvSpPr>
        <p:spPr>
          <a:xfrm>
            <a:off x="6208711" y="2518224"/>
            <a:ext cx="4825159" cy="576262"/>
          </a:xfrm>
        </p:spPr>
        <p:txBody>
          <a:bodyPr/>
          <a:lstStyle/>
          <a:p>
            <a:r>
              <a:rPr lang="en-US" dirty="0"/>
              <a:t>How to Address Them</a:t>
            </a:r>
          </a:p>
        </p:txBody>
      </p:sp>
      <p:sp>
        <p:nvSpPr>
          <p:cNvPr id="6" name="Content Placeholder 5"/>
          <p:cNvSpPr>
            <a:spLocks noGrp="1"/>
          </p:cNvSpPr>
          <p:nvPr>
            <p:ph sz="quarter" idx="4"/>
          </p:nvPr>
        </p:nvSpPr>
        <p:spPr>
          <a:xfrm>
            <a:off x="6208712" y="3125170"/>
            <a:ext cx="4825159" cy="3275629"/>
          </a:xfrm>
        </p:spPr>
        <p:txBody>
          <a:bodyPr>
            <a:normAutofit fontScale="92500" lnSpcReduction="10000"/>
          </a:bodyPr>
          <a:lstStyle/>
          <a:p>
            <a:r>
              <a:rPr lang="en-US" dirty="0">
                <a:latin typeface="Quicksand Book" panose="02070303000000060000" pitchFamily="18" charset="0"/>
              </a:rPr>
              <a:t>Learn the cultural reasons for the beliefs</a:t>
            </a:r>
          </a:p>
          <a:p>
            <a:r>
              <a:rPr lang="en-US" dirty="0">
                <a:latin typeface="Quicksand Book" panose="02070303000000060000" pitchFamily="18" charset="0"/>
              </a:rPr>
              <a:t>Advise on the various dimensions of the health consequences</a:t>
            </a:r>
          </a:p>
          <a:p>
            <a:r>
              <a:rPr lang="en-US" dirty="0">
                <a:latin typeface="Quicksand Book" panose="02070303000000060000" pitchFamily="18" charset="0"/>
              </a:rPr>
              <a:t> Contribute to the change process</a:t>
            </a:r>
          </a:p>
          <a:p>
            <a:pPr marL="0" indent="0">
              <a:buNone/>
            </a:pPr>
            <a:r>
              <a:rPr lang="en-US" dirty="0">
                <a:latin typeface="Quicksand Book" panose="02070303000000060000" pitchFamily="18" charset="0"/>
              </a:rPr>
              <a:t>		Let’s brainstorm how…</a:t>
            </a:r>
          </a:p>
          <a:p>
            <a:pPr>
              <a:buFont typeface="+mj-lt"/>
              <a:buAutoNum type="arabicPeriod"/>
            </a:pPr>
            <a:r>
              <a:rPr lang="en-US" dirty="0">
                <a:latin typeface="Quicksand Book" panose="02070303000000060000" pitchFamily="18" charset="0"/>
              </a:rPr>
              <a:t>Identify community leaders – understand the male role in FGM/C</a:t>
            </a:r>
          </a:p>
          <a:p>
            <a:pPr>
              <a:buFont typeface="+mj-lt"/>
              <a:buAutoNum type="arabicPeriod"/>
            </a:pPr>
            <a:r>
              <a:rPr lang="en-US" dirty="0">
                <a:latin typeface="Quicksand Book" panose="02070303000000060000" pitchFamily="18" charset="0"/>
              </a:rPr>
              <a:t>Attend community events – gain trust</a:t>
            </a:r>
          </a:p>
          <a:p>
            <a:pPr>
              <a:buFont typeface="+mj-lt"/>
              <a:buAutoNum type="arabicPeriod"/>
            </a:pPr>
            <a:r>
              <a:rPr lang="en-US" dirty="0">
                <a:latin typeface="Quicksand Book" panose="02070303000000060000" pitchFamily="18" charset="0"/>
              </a:rPr>
              <a:t>Integrate education and counseling</a:t>
            </a:r>
          </a:p>
          <a:p>
            <a:pPr marL="0" indent="0">
              <a:buNone/>
            </a:pPr>
            <a:endParaRPr lang="en-US" dirty="0"/>
          </a:p>
        </p:txBody>
      </p:sp>
    </p:spTree>
    <p:extLst>
      <p:ext uri="{BB962C8B-B14F-4D97-AF65-F5344CB8AC3E}">
        <p14:creationId xmlns:p14="http://schemas.microsoft.com/office/powerpoint/2010/main" val="188420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59506" y="823286"/>
            <a:ext cx="8761413" cy="706964"/>
          </a:xfrm>
        </p:spPr>
        <p:txBody>
          <a:bodyPr vert="horz" lIns="91440" tIns="45720" rIns="91440" bIns="45720" rtlCol="0" anchor="ctr">
            <a:normAutofit/>
          </a:bodyPr>
          <a:lstStyle/>
          <a:p>
            <a:r>
              <a:rPr lang="en-US" sz="3000" dirty="0">
                <a:solidFill>
                  <a:srgbClr val="EBEBEB"/>
                </a:solidFill>
                <a:latin typeface="Quicksand Book" panose="02070303000000060000" pitchFamily="18" charset="0"/>
              </a:rPr>
              <a:t>Being Culturally Competent</a:t>
            </a:r>
          </a:p>
        </p:txBody>
      </p:sp>
      <p:sp>
        <p:nvSpPr>
          <p:cNvPr id="43" name="Content Placeholder 5"/>
          <p:cNvSpPr>
            <a:spLocks noGrp="1"/>
          </p:cNvSpPr>
          <p:nvPr>
            <p:ph sz="half" idx="2"/>
          </p:nvPr>
        </p:nvSpPr>
        <p:spPr>
          <a:xfrm>
            <a:off x="459506" y="2409878"/>
            <a:ext cx="10677785" cy="3457521"/>
          </a:xfrm>
        </p:spPr>
        <p:txBody>
          <a:bodyPr vert="horz" lIns="91440" tIns="45720" rIns="91440" bIns="45720" rtlCol="0" anchor="ctr">
            <a:normAutofit/>
          </a:bodyPr>
          <a:lstStyle/>
          <a:p>
            <a:pPr marL="0" indent="0">
              <a:buNone/>
            </a:pPr>
            <a:r>
              <a:rPr lang="en-US" dirty="0">
                <a:latin typeface="Quicksand Book" panose="02070303000000060000" pitchFamily="18" charset="0"/>
              </a:rPr>
              <a:t>	</a:t>
            </a:r>
          </a:p>
          <a:p>
            <a:r>
              <a:rPr lang="en-US" dirty="0">
                <a:latin typeface="Quicksand Book" panose="02070303000000060000" pitchFamily="18" charset="0"/>
              </a:rPr>
              <a:t>Provide female clinicians and interpreters when possible;</a:t>
            </a:r>
          </a:p>
          <a:p>
            <a:r>
              <a:rPr lang="en-US" dirty="0">
                <a:latin typeface="Quicksand Book" panose="02070303000000060000" pitchFamily="18" charset="0"/>
              </a:rPr>
              <a:t>Avoid using family members as interpreters;</a:t>
            </a:r>
          </a:p>
          <a:p>
            <a:r>
              <a:rPr lang="en-US" dirty="0">
                <a:latin typeface="Quicksand Book" panose="02070303000000060000" pitchFamily="18" charset="0"/>
              </a:rPr>
              <a:t>Make confidentiality explicit;</a:t>
            </a:r>
          </a:p>
          <a:p>
            <a:r>
              <a:rPr lang="en-US" dirty="0">
                <a:latin typeface="Quicksand Book" panose="02070303000000060000" pitchFamily="18" charset="0"/>
              </a:rPr>
              <a:t>Reach out to local organizations to discuss traditional practices and elicit suggestions for how to proceed with sensitive issues;</a:t>
            </a:r>
          </a:p>
          <a:p>
            <a:r>
              <a:rPr lang="en-US" dirty="0">
                <a:latin typeface="Quicksand Book" panose="02070303000000060000" pitchFamily="18" charset="0"/>
              </a:rPr>
              <a:t>Understand the role of the interpreter – to only interpret. </a:t>
            </a:r>
          </a:p>
          <a:p>
            <a:r>
              <a:rPr lang="en-US" dirty="0">
                <a:latin typeface="Quicksand Book" panose="02070303000000060000" pitchFamily="18" charset="0"/>
              </a:rPr>
              <a:t>Become familiar with your own opinions and emotions before seeing patients;</a:t>
            </a:r>
          </a:p>
          <a:p>
            <a:r>
              <a:rPr lang="en-US" dirty="0">
                <a:latin typeface="Quicksand Book" panose="02070303000000060000" pitchFamily="18" charset="0"/>
              </a:rPr>
              <a:t>Remain respectful of your patient’s choice.</a:t>
            </a:r>
          </a:p>
          <a:p>
            <a:pPr lvl="0"/>
            <a:endParaRPr lang="en-US" dirty="0"/>
          </a:p>
          <a:p>
            <a:endParaRPr lang="en-US" dirty="0"/>
          </a:p>
        </p:txBody>
      </p:sp>
    </p:spTree>
    <p:extLst>
      <p:ext uri="{BB962C8B-B14F-4D97-AF65-F5344CB8AC3E}">
        <p14:creationId xmlns:p14="http://schemas.microsoft.com/office/powerpoint/2010/main" val="2997034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15" name="Group 14"/>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8" name="Content Placeholder 7"/>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4514" r="5802" b="1"/>
          <a:stretch/>
        </p:blipFill>
        <p:spPr>
          <a:xfrm>
            <a:off x="6798733" y="2775951"/>
            <a:ext cx="4345024" cy="306716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459506" y="797017"/>
            <a:ext cx="9590081" cy="706964"/>
          </a:xfrm>
        </p:spPr>
        <p:txBody>
          <a:bodyPr vert="horz" lIns="91440" tIns="45720" rIns="91440" bIns="45720" rtlCol="0" anchor="ctr">
            <a:noAutofit/>
          </a:bodyPr>
          <a:lstStyle/>
          <a:p>
            <a:pPr>
              <a:lnSpc>
                <a:spcPct val="80000"/>
              </a:lnSpc>
            </a:pPr>
            <a:r>
              <a:rPr lang="en-US" sz="3000" dirty="0">
                <a:latin typeface="Quicksand Book" panose="02070303000000060000" pitchFamily="18" charset="0"/>
              </a:rPr>
              <a:t>5. Professional</a:t>
            </a:r>
            <a:r>
              <a:rPr lang="en-US" sz="2800" dirty="0">
                <a:latin typeface="Quicksand Book" panose="02070303000000060000" pitchFamily="18" charset="0"/>
              </a:rPr>
              <a:t> Ethics &amp; Legal Implications of FGM/C</a:t>
            </a:r>
          </a:p>
        </p:txBody>
      </p:sp>
      <p:sp>
        <p:nvSpPr>
          <p:cNvPr id="6" name="Content Placeholder 5"/>
          <p:cNvSpPr>
            <a:spLocks noGrp="1"/>
          </p:cNvSpPr>
          <p:nvPr>
            <p:ph sz="half" idx="2"/>
          </p:nvPr>
        </p:nvSpPr>
        <p:spPr>
          <a:xfrm>
            <a:off x="539037" y="3024056"/>
            <a:ext cx="5884333" cy="2462592"/>
          </a:xfrm>
        </p:spPr>
        <p:txBody>
          <a:bodyPr vert="horz" lIns="91440" tIns="45720" rIns="91440" bIns="45720" rtlCol="0" anchor="ctr">
            <a:normAutofit/>
          </a:bodyPr>
          <a:lstStyle/>
          <a:p>
            <a:pPr marL="0" indent="0">
              <a:buNone/>
            </a:pPr>
            <a:r>
              <a:rPr lang="en-US" b="1" dirty="0">
                <a:latin typeface="Quicksand Book" panose="02070303000000060000" pitchFamily="18" charset="0"/>
              </a:rPr>
              <a:t>Learning Objectives</a:t>
            </a:r>
          </a:p>
          <a:p>
            <a:pPr marL="0" indent="0">
              <a:buNone/>
            </a:pPr>
            <a:r>
              <a:rPr lang="en-US" dirty="0">
                <a:latin typeface="Quicksand Book" panose="02070303000000060000" pitchFamily="18" charset="0"/>
              </a:rPr>
              <a:t>At the end of this module participants are expected to be able to:	</a:t>
            </a:r>
          </a:p>
          <a:p>
            <a:r>
              <a:rPr lang="en-US" dirty="0">
                <a:latin typeface="Quicksand Book" panose="02070303000000060000" pitchFamily="18" charset="0"/>
              </a:rPr>
              <a:t>Understand the legal implications of performing FGM/C;</a:t>
            </a:r>
          </a:p>
          <a:p>
            <a:r>
              <a:rPr lang="en-US" dirty="0">
                <a:latin typeface="Quicksand Book" panose="02070303000000060000" pitchFamily="18" charset="0"/>
              </a:rPr>
              <a:t>Understand the professional ethics and reporting standards.</a:t>
            </a:r>
          </a:p>
        </p:txBody>
      </p:sp>
    </p:spTree>
    <p:extLst>
      <p:ext uri="{BB962C8B-B14F-4D97-AF65-F5344CB8AC3E}">
        <p14:creationId xmlns:p14="http://schemas.microsoft.com/office/powerpoint/2010/main" val="2454204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5841" y="827894"/>
            <a:ext cx="8761413" cy="706964"/>
          </a:xfrm>
        </p:spPr>
        <p:txBody>
          <a:bodyPr/>
          <a:lstStyle/>
          <a:p>
            <a:r>
              <a:rPr lang="en-US" sz="3000" dirty="0">
                <a:latin typeface="Quicksand Book" panose="02070303000000060000" pitchFamily="18" charset="0"/>
              </a:rPr>
              <a:t>Professional Ethics</a:t>
            </a:r>
          </a:p>
        </p:txBody>
      </p:sp>
      <p:sp>
        <p:nvSpPr>
          <p:cNvPr id="8" name="Content Placeholder 7"/>
          <p:cNvSpPr>
            <a:spLocks noGrp="1"/>
          </p:cNvSpPr>
          <p:nvPr>
            <p:ph idx="1"/>
          </p:nvPr>
        </p:nvSpPr>
        <p:spPr>
          <a:xfrm>
            <a:off x="624867" y="2457726"/>
            <a:ext cx="11063550" cy="3936196"/>
          </a:xfrm>
        </p:spPr>
        <p:txBody>
          <a:bodyPr>
            <a:normAutofit/>
          </a:bodyPr>
          <a:lstStyle/>
          <a:p>
            <a:r>
              <a:rPr lang="en-US" dirty="0">
                <a:latin typeface="Quicksand Book" panose="02070303000000060000" pitchFamily="18" charset="0"/>
              </a:rPr>
              <a:t>Addressed in the Guiding principles of the WHO guidelines on the management of health complications from female genital mutilation (2016).</a:t>
            </a:r>
          </a:p>
          <a:p>
            <a:pPr marL="400050" indent="-400050">
              <a:buFont typeface="+mj-lt"/>
              <a:buAutoNum type="romanUcPeriod"/>
            </a:pPr>
            <a:r>
              <a:rPr lang="en-US" dirty="0">
                <a:latin typeface="Quicksand Book" panose="02070303000000060000" pitchFamily="18" charset="0"/>
              </a:rPr>
              <a:t>Girls and women living with female genital mutilation (FGM) have experienced a harmful practice and should be provided quality health care.</a:t>
            </a:r>
          </a:p>
          <a:p>
            <a:pPr marL="400050" indent="-400050">
              <a:buFont typeface="+mj-lt"/>
              <a:buAutoNum type="romanUcPeriod"/>
            </a:pPr>
            <a:r>
              <a:rPr lang="en-US" dirty="0">
                <a:latin typeface="Quicksand Book" panose="02070303000000060000" pitchFamily="18" charset="0"/>
              </a:rPr>
              <a:t>All stakeholders – at the community, national, regional and international level – should initiate or continue actions directed towards primary prevention of FGM.</a:t>
            </a:r>
          </a:p>
          <a:p>
            <a:pPr marL="400050" indent="-400050">
              <a:buFont typeface="+mj-lt"/>
              <a:buAutoNum type="romanUcPeriod"/>
            </a:pPr>
            <a:r>
              <a:rPr lang="en-US" dirty="0">
                <a:latin typeface="Quicksand Book" panose="02070303000000060000" pitchFamily="18" charset="0"/>
              </a:rPr>
              <a:t>Medicalization of FGM (i.e. performance of FGM by health-care providers) is never acceptable because this violates medical ethics since:</a:t>
            </a:r>
          </a:p>
          <a:p>
            <a:pPr marL="800100" lvl="1" indent="-400050">
              <a:buFont typeface="+mj-lt"/>
              <a:buAutoNum type="romanUcPeriod"/>
            </a:pPr>
            <a:r>
              <a:rPr lang="en-US" dirty="0">
                <a:latin typeface="Quicksand Book" panose="02070303000000060000" pitchFamily="18" charset="0"/>
              </a:rPr>
              <a:t>FGM is a harmful practice;</a:t>
            </a:r>
          </a:p>
          <a:p>
            <a:pPr marL="800100" lvl="1" indent="-400050">
              <a:buFont typeface="+mj-lt"/>
              <a:buAutoNum type="romanUcPeriod"/>
            </a:pPr>
            <a:r>
              <a:rPr lang="en-US" dirty="0">
                <a:latin typeface="Quicksand Book" panose="02070303000000060000" pitchFamily="18" charset="0"/>
              </a:rPr>
              <a:t>Medicalization perpetuates FGM; and</a:t>
            </a:r>
          </a:p>
          <a:p>
            <a:pPr marL="800100" lvl="1" indent="-400050">
              <a:buFont typeface="+mj-lt"/>
              <a:buAutoNum type="romanUcPeriod"/>
            </a:pPr>
            <a:r>
              <a:rPr lang="en-US" dirty="0">
                <a:latin typeface="Quicksand Book" panose="02070303000000060000" pitchFamily="18" charset="0"/>
              </a:rPr>
              <a:t>The risks of the procedure outweigh any perceived benefit.</a:t>
            </a:r>
          </a:p>
        </p:txBody>
      </p:sp>
    </p:spTree>
    <p:extLst>
      <p:ext uri="{BB962C8B-B14F-4D97-AF65-F5344CB8AC3E}">
        <p14:creationId xmlns:p14="http://schemas.microsoft.com/office/powerpoint/2010/main" val="386416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7768" b="2"/>
          <a:stretch/>
        </p:blipFill>
        <p:spPr>
          <a:xfrm>
            <a:off x="7487478" y="2839285"/>
            <a:ext cx="4134679" cy="2918680"/>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469943" y="854398"/>
            <a:ext cx="8761413" cy="706964"/>
          </a:xfrm>
        </p:spPr>
        <p:txBody>
          <a:bodyPr>
            <a:normAutofit/>
          </a:bodyPr>
          <a:lstStyle/>
          <a:p>
            <a:r>
              <a:rPr lang="en-US" sz="3000" dirty="0">
                <a:latin typeface="Quicksand Book" panose="02070303000000060000" pitchFamily="18" charset="0"/>
              </a:rPr>
              <a:t>Federal Law </a:t>
            </a:r>
          </a:p>
        </p:txBody>
      </p:sp>
      <p:sp>
        <p:nvSpPr>
          <p:cNvPr id="3" name="Content Placeholder 2"/>
          <p:cNvSpPr>
            <a:spLocks noGrp="1"/>
          </p:cNvSpPr>
          <p:nvPr>
            <p:ph idx="1"/>
          </p:nvPr>
        </p:nvSpPr>
        <p:spPr>
          <a:xfrm>
            <a:off x="469943" y="2567045"/>
            <a:ext cx="7017535" cy="3767493"/>
          </a:xfrm>
        </p:spPr>
        <p:txBody>
          <a:bodyPr anchor="ctr">
            <a:normAutofit/>
          </a:bodyPr>
          <a:lstStyle/>
          <a:p>
            <a:pPr>
              <a:lnSpc>
                <a:spcPct val="80000"/>
              </a:lnSpc>
            </a:pPr>
            <a:r>
              <a:rPr lang="en-US" sz="1600" dirty="0">
                <a:latin typeface="Quicksand Book" panose="02070303000000060000" pitchFamily="18" charset="0"/>
              </a:rPr>
              <a:t>1996 Federal Law – 18 U.S.C. 116 FGM “knowingly circumcis[</a:t>
            </a:r>
            <a:r>
              <a:rPr lang="en-US" sz="1600" dirty="0" err="1">
                <a:latin typeface="Quicksand Book" panose="02070303000000060000" pitchFamily="18" charset="0"/>
              </a:rPr>
              <a:t>ing</a:t>
            </a:r>
            <a:r>
              <a:rPr lang="en-US" sz="1600" dirty="0">
                <a:latin typeface="Quicksand Book" panose="02070303000000060000" pitchFamily="18" charset="0"/>
              </a:rPr>
              <a:t>], </a:t>
            </a:r>
            <a:r>
              <a:rPr lang="en-US" sz="1600" dirty="0" err="1">
                <a:latin typeface="Quicksand Book" panose="02070303000000060000" pitchFamily="18" charset="0"/>
              </a:rPr>
              <a:t>excis</a:t>
            </a:r>
            <a:r>
              <a:rPr lang="en-US" sz="1600" dirty="0">
                <a:latin typeface="Quicksand Book" panose="02070303000000060000" pitchFamily="18" charset="0"/>
              </a:rPr>
              <a:t>[</a:t>
            </a:r>
            <a:r>
              <a:rPr lang="en-US" sz="1600" dirty="0" err="1">
                <a:latin typeface="Quicksand Book" panose="02070303000000060000" pitchFamily="18" charset="0"/>
              </a:rPr>
              <a:t>ing</a:t>
            </a:r>
            <a:r>
              <a:rPr lang="en-US" sz="1600" dirty="0">
                <a:latin typeface="Quicksand Book" panose="02070303000000060000" pitchFamily="18" charset="0"/>
              </a:rPr>
              <a:t>], or </a:t>
            </a:r>
            <a:r>
              <a:rPr lang="en-US" sz="1600" dirty="0" err="1">
                <a:latin typeface="Quicksand Book" panose="02070303000000060000" pitchFamily="18" charset="0"/>
              </a:rPr>
              <a:t>infibulat</a:t>
            </a:r>
            <a:r>
              <a:rPr lang="en-US" sz="1600" dirty="0">
                <a:latin typeface="Quicksand Book" panose="02070303000000060000" pitchFamily="18" charset="0"/>
              </a:rPr>
              <a:t>[</a:t>
            </a:r>
            <a:r>
              <a:rPr lang="en-US" sz="1600" dirty="0" err="1">
                <a:latin typeface="Quicksand Book" panose="02070303000000060000" pitchFamily="18" charset="0"/>
              </a:rPr>
              <a:t>ing</a:t>
            </a:r>
            <a:r>
              <a:rPr lang="en-US" sz="1600" dirty="0">
                <a:latin typeface="Quicksand Book" panose="02070303000000060000" pitchFamily="18" charset="0"/>
              </a:rPr>
              <a:t>] the whole or any part of the labia majora or labia minora or clitoris of another person who has not attained the age of 18 making FGM/C illegal when performed on girls under 18 years old;                                                             </a:t>
            </a:r>
          </a:p>
          <a:p>
            <a:pPr>
              <a:lnSpc>
                <a:spcPct val="80000"/>
              </a:lnSpc>
            </a:pPr>
            <a:r>
              <a:rPr lang="en-US" sz="1600" dirty="0">
                <a:latin typeface="Quicksand Book" panose="02070303000000060000" pitchFamily="18" charset="0"/>
              </a:rPr>
              <a:t>Illegal to assist; </a:t>
            </a:r>
          </a:p>
          <a:p>
            <a:pPr>
              <a:lnSpc>
                <a:spcPct val="80000"/>
              </a:lnSpc>
            </a:pPr>
            <a:r>
              <a:rPr lang="en-US" sz="1600" dirty="0">
                <a:latin typeface="Quicksand Book" panose="02070303000000060000" pitchFamily="18" charset="0"/>
              </a:rPr>
              <a:t>Illegal to arrange for “cutting vacations” to the homeland;</a:t>
            </a:r>
          </a:p>
          <a:p>
            <a:pPr>
              <a:lnSpc>
                <a:spcPct val="80000"/>
              </a:lnSpc>
            </a:pPr>
            <a:r>
              <a:rPr lang="en-US" sz="1600" dirty="0">
                <a:latin typeface="Quicksand Book" panose="02070303000000060000" pitchFamily="18" charset="0"/>
              </a:rPr>
              <a:t>If not a citizen, individual can face deportation;</a:t>
            </a:r>
          </a:p>
          <a:p>
            <a:pPr>
              <a:lnSpc>
                <a:spcPct val="80000"/>
              </a:lnSpc>
            </a:pPr>
            <a:r>
              <a:rPr lang="en-US" sz="1600" dirty="0">
                <a:latin typeface="Quicksand Book" panose="02070303000000060000" pitchFamily="18" charset="0"/>
              </a:rPr>
              <a:t>Jail time up to five years;</a:t>
            </a:r>
          </a:p>
          <a:p>
            <a:pPr>
              <a:lnSpc>
                <a:spcPct val="80000"/>
              </a:lnSpc>
            </a:pPr>
            <a:r>
              <a:rPr lang="en-US" sz="1600" dirty="0">
                <a:latin typeface="Quicksand Book" panose="02070303000000060000" pitchFamily="18" charset="0"/>
              </a:rPr>
              <a:t>Loss of license;</a:t>
            </a:r>
          </a:p>
          <a:p>
            <a:pPr>
              <a:lnSpc>
                <a:spcPct val="80000"/>
              </a:lnSpc>
            </a:pPr>
            <a:r>
              <a:rPr lang="en-US" sz="1600" dirty="0">
                <a:latin typeface="Quicksand Book" panose="02070303000000060000" pitchFamily="18" charset="0"/>
              </a:rPr>
              <a:t>Child Protective Laws apply--</a:t>
            </a:r>
            <a:r>
              <a:rPr lang="en-US" sz="1600" dirty="0">
                <a:latin typeface="Quicksand Book" panose="02070303000000060000" pitchFamily="18" charset="0"/>
                <a:hlinkClick r:id="rId4"/>
              </a:rPr>
              <a:t> https://www.childwelfare.gov/topics/can/defining/federal/</a:t>
            </a:r>
            <a:endParaRPr lang="en-US" sz="1600" dirty="0">
              <a:latin typeface="Quicksand Book" panose="02070303000000060000" pitchFamily="18" charset="0"/>
            </a:endParaRPr>
          </a:p>
          <a:p>
            <a:pPr marL="0" indent="0">
              <a:lnSpc>
                <a:spcPct val="80000"/>
              </a:lnSpc>
              <a:buNone/>
            </a:pPr>
            <a:endParaRPr lang="en-US" sz="1400" dirty="0"/>
          </a:p>
        </p:txBody>
      </p:sp>
    </p:spTree>
    <p:extLst>
      <p:ext uri="{BB962C8B-B14F-4D97-AF65-F5344CB8AC3E}">
        <p14:creationId xmlns:p14="http://schemas.microsoft.com/office/powerpoint/2010/main" val="309645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14214" y="2725934"/>
            <a:ext cx="7448308" cy="3096730"/>
          </a:xfrm>
        </p:spPr>
        <p:txBody>
          <a:bodyPr>
            <a:normAutofit lnSpcReduction="10000"/>
          </a:bodyPr>
          <a:lstStyle/>
          <a:p>
            <a:r>
              <a:rPr lang="en-US" dirty="0">
                <a:latin typeface="Quicksand Book" panose="02070303000000060000" pitchFamily="18" charset="0"/>
              </a:rPr>
              <a:t>Arrested in 2001 for FGM/C;</a:t>
            </a:r>
          </a:p>
          <a:p>
            <a:r>
              <a:rPr lang="en-US" dirty="0">
                <a:latin typeface="Quicksand Book" panose="02070303000000060000" pitchFamily="18" charset="0"/>
              </a:rPr>
              <a:t>Native of Ethiopia, living in Georgia;</a:t>
            </a:r>
          </a:p>
          <a:p>
            <a:r>
              <a:rPr lang="en-US" dirty="0">
                <a:latin typeface="Quicksand Book" panose="02070303000000060000" pitchFamily="18" charset="0"/>
              </a:rPr>
              <a:t>Used scissors to cut his 2 y/o daughter’s genitals;</a:t>
            </a:r>
          </a:p>
          <a:p>
            <a:r>
              <a:rPr lang="en-US" dirty="0">
                <a:latin typeface="Quicksand Book" panose="02070303000000060000" pitchFamily="18" charset="0"/>
              </a:rPr>
              <a:t>Convicted in November 2006 of aggravated battery and cruelty to children and sentenced to 10 years in prison and five years of probation, according to The Atlanta Journal-Constitution’s archives;</a:t>
            </a:r>
          </a:p>
          <a:p>
            <a:r>
              <a:rPr lang="en-US" dirty="0">
                <a:latin typeface="Quicksand Book" panose="02070303000000060000" pitchFamily="18" charset="0"/>
              </a:rPr>
              <a:t>Georgia now has state law prohibiting it, making it a felony;</a:t>
            </a:r>
          </a:p>
          <a:p>
            <a:r>
              <a:rPr lang="en-US" dirty="0">
                <a:latin typeface="Quicksand Book" panose="02070303000000060000" pitchFamily="18" charset="0"/>
              </a:rPr>
              <a:t>Deported to his native Ethiopia by ICE March 5, 2017.</a:t>
            </a:r>
          </a:p>
          <a:p>
            <a:endParaRPr lang="en-US" dirty="0"/>
          </a:p>
        </p:txBody>
      </p:sp>
      <p:pic>
        <p:nvPicPr>
          <p:cNvPr id="8"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7859" r="35961" b="5942"/>
          <a:stretch/>
        </p:blipFill>
        <p:spPr>
          <a:xfrm>
            <a:off x="8280017" y="2725934"/>
            <a:ext cx="2587347" cy="2877496"/>
          </a:xfrm>
        </p:spPr>
      </p:pic>
      <p:sp>
        <p:nvSpPr>
          <p:cNvPr id="3" name="Title 2"/>
          <p:cNvSpPr>
            <a:spLocks noGrp="1"/>
          </p:cNvSpPr>
          <p:nvPr>
            <p:ph type="title"/>
          </p:nvPr>
        </p:nvSpPr>
        <p:spPr>
          <a:xfrm>
            <a:off x="605869" y="820751"/>
            <a:ext cx="8761413" cy="706964"/>
          </a:xfrm>
        </p:spPr>
        <p:txBody>
          <a:bodyPr/>
          <a:lstStyle/>
          <a:p>
            <a:r>
              <a:rPr lang="en-US" sz="3000" dirty="0" err="1">
                <a:latin typeface="Quicksand Book" panose="02070303000000060000" pitchFamily="18" charset="0"/>
              </a:rPr>
              <a:t>Kahlid</a:t>
            </a:r>
            <a:r>
              <a:rPr lang="en-US" sz="3000" dirty="0">
                <a:latin typeface="Quicksand Book" panose="02070303000000060000" pitchFamily="18" charset="0"/>
              </a:rPr>
              <a:t> </a:t>
            </a:r>
            <a:r>
              <a:rPr lang="en-US" sz="3000" dirty="0" err="1">
                <a:latin typeface="Quicksand Book" panose="02070303000000060000" pitchFamily="18" charset="0"/>
              </a:rPr>
              <a:t>Adem</a:t>
            </a:r>
            <a:r>
              <a:rPr lang="en-US" sz="3000" dirty="0">
                <a:latin typeface="Quicksand Book" panose="02070303000000060000" pitchFamily="18" charset="0"/>
              </a:rPr>
              <a:t> - Father</a:t>
            </a:r>
          </a:p>
        </p:txBody>
      </p:sp>
    </p:spTree>
    <p:extLst>
      <p:ext uri="{BB962C8B-B14F-4D97-AF65-F5344CB8AC3E}">
        <p14:creationId xmlns:p14="http://schemas.microsoft.com/office/powerpoint/2010/main" val="599479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46" y="2537382"/>
            <a:ext cx="7154120" cy="3757460"/>
          </a:xfrm>
        </p:spPr>
        <p:txBody>
          <a:bodyPr>
            <a:normAutofit/>
          </a:bodyPr>
          <a:lstStyle/>
          <a:p>
            <a:r>
              <a:rPr lang="en-US" dirty="0">
                <a:solidFill>
                  <a:schemeClr val="tx1"/>
                </a:solidFill>
                <a:latin typeface="Quicksand Book" panose="02070303000000060000" pitchFamily="18" charset="0"/>
              </a:rPr>
              <a:t>Dr. </a:t>
            </a:r>
            <a:r>
              <a:rPr lang="en-US" dirty="0" err="1">
                <a:solidFill>
                  <a:schemeClr val="tx1"/>
                </a:solidFill>
                <a:latin typeface="Quicksand Book" panose="02070303000000060000" pitchFamily="18" charset="0"/>
              </a:rPr>
              <a:t>Jumana</a:t>
            </a:r>
            <a:r>
              <a:rPr lang="en-US" dirty="0">
                <a:solidFill>
                  <a:schemeClr val="tx1"/>
                </a:solidFill>
                <a:latin typeface="Quicksand Book" panose="02070303000000060000" pitchFamily="18" charset="0"/>
              </a:rPr>
              <a:t> </a:t>
            </a:r>
            <a:r>
              <a:rPr lang="en-US" dirty="0" err="1">
                <a:solidFill>
                  <a:schemeClr val="tx1"/>
                </a:solidFill>
                <a:latin typeface="Quicksand Book" panose="02070303000000060000" pitchFamily="18" charset="0"/>
              </a:rPr>
              <a:t>Nagarwala</a:t>
            </a:r>
            <a:r>
              <a:rPr lang="en-US" dirty="0">
                <a:solidFill>
                  <a:schemeClr val="tx1"/>
                </a:solidFill>
                <a:latin typeface="Quicksand Book" panose="02070303000000060000" pitchFamily="18" charset="0"/>
              </a:rPr>
              <a:t>, 44,  U. S. citizen; medical school at Johns Hopkins; ER physician in Detroit; </a:t>
            </a:r>
          </a:p>
          <a:p>
            <a:r>
              <a:rPr lang="en-US" dirty="0">
                <a:solidFill>
                  <a:schemeClr val="tx1"/>
                </a:solidFill>
                <a:latin typeface="Quicksand Book" panose="02070303000000060000" pitchFamily="18" charset="0"/>
              </a:rPr>
              <a:t>Member of the </a:t>
            </a:r>
            <a:r>
              <a:rPr lang="en-US" dirty="0" err="1">
                <a:solidFill>
                  <a:schemeClr val="tx1"/>
                </a:solidFill>
                <a:latin typeface="Quicksand Book" panose="02070303000000060000" pitchFamily="18" charset="0"/>
              </a:rPr>
              <a:t>Dawoodi</a:t>
            </a:r>
            <a:r>
              <a:rPr lang="en-US" dirty="0">
                <a:solidFill>
                  <a:schemeClr val="tx1"/>
                </a:solidFill>
                <a:latin typeface="Quicksand Book" panose="02070303000000060000" pitchFamily="18" charset="0"/>
              </a:rPr>
              <a:t> Bohra religion (origins in Yemen, but spread to India, Sri Lanka, Pakistan);</a:t>
            </a:r>
          </a:p>
          <a:p>
            <a:r>
              <a:rPr lang="en-US" dirty="0">
                <a:solidFill>
                  <a:schemeClr val="tx1"/>
                </a:solidFill>
                <a:latin typeface="Quicksand Book" panose="02070303000000060000" pitchFamily="18" charset="0"/>
              </a:rPr>
              <a:t>1</a:t>
            </a:r>
            <a:r>
              <a:rPr lang="en-US" baseline="30000" dirty="0">
                <a:solidFill>
                  <a:schemeClr val="tx1"/>
                </a:solidFill>
                <a:latin typeface="Quicksand Book" panose="02070303000000060000" pitchFamily="18" charset="0"/>
              </a:rPr>
              <a:t>st</a:t>
            </a:r>
            <a:r>
              <a:rPr lang="en-US" dirty="0">
                <a:solidFill>
                  <a:schemeClr val="tx1"/>
                </a:solidFill>
                <a:latin typeface="Quicksand Book" panose="02070303000000060000" pitchFamily="18" charset="0"/>
              </a:rPr>
              <a:t> physician arrested in U. S. after Federal complaint filed April 12, 2017;</a:t>
            </a:r>
          </a:p>
          <a:p>
            <a:pPr marL="285750" indent="-285750">
              <a:buFont typeface="Arial"/>
              <a:buChar char="•"/>
            </a:pPr>
            <a:r>
              <a:rPr lang="en-US" dirty="0">
                <a:solidFill>
                  <a:schemeClr val="tx1"/>
                </a:solidFill>
                <a:latin typeface="Quicksand Book" panose="02070303000000060000" pitchFamily="18" charset="0"/>
              </a:rPr>
              <a:t>100 girls cut over past 10 years</a:t>
            </a:r>
          </a:p>
          <a:p>
            <a:pPr marL="285750" indent="-285750">
              <a:buFont typeface="Arial"/>
              <a:buChar char="•"/>
            </a:pPr>
            <a:r>
              <a:rPr lang="en-US" dirty="0">
                <a:solidFill>
                  <a:schemeClr val="tx1"/>
                </a:solidFill>
                <a:latin typeface="Quicksand Book" panose="02070303000000060000" pitchFamily="18" charset="0"/>
              </a:rPr>
              <a:t>In prison until Sept 29—released on $4.5 million unsecured bond</a:t>
            </a:r>
          </a:p>
          <a:p>
            <a:pPr marL="285750" indent="-285750">
              <a:buFont typeface="Arial"/>
              <a:buChar char="•"/>
            </a:pPr>
            <a:r>
              <a:rPr lang="en-US" dirty="0">
                <a:solidFill>
                  <a:schemeClr val="tx1"/>
                </a:solidFill>
                <a:latin typeface="Quicksand Book" panose="02070303000000060000" pitchFamily="18" charset="0"/>
              </a:rPr>
              <a:t>Trial anticipated mid to late 2018</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0987"/>
          <a:stretch/>
        </p:blipFill>
        <p:spPr>
          <a:xfrm>
            <a:off x="8171885" y="2628720"/>
            <a:ext cx="3199937" cy="3666122"/>
          </a:xfrm>
          <a:prstGeom prst="rect">
            <a:avLst/>
          </a:prstGeom>
        </p:spPr>
      </p:pic>
      <p:sp>
        <p:nvSpPr>
          <p:cNvPr id="7" name="Title 1"/>
          <p:cNvSpPr txBox="1">
            <a:spLocks/>
          </p:cNvSpPr>
          <p:nvPr/>
        </p:nvSpPr>
        <p:spPr bwMode="gray">
          <a:xfrm>
            <a:off x="495300" y="523875"/>
            <a:ext cx="5678487" cy="13406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latin typeface="Quicksand Book" panose="02070303000000060000" pitchFamily="18" charset="0"/>
              </a:rPr>
              <a:t>Dr. </a:t>
            </a:r>
            <a:r>
              <a:rPr lang="en-US" sz="3000" dirty="0" err="1">
                <a:latin typeface="Quicksand Book" panose="02070303000000060000" pitchFamily="18" charset="0"/>
              </a:rPr>
              <a:t>Jumana</a:t>
            </a:r>
            <a:r>
              <a:rPr lang="en-US" sz="3000" dirty="0">
                <a:latin typeface="Quicksand Book" panose="02070303000000060000" pitchFamily="18" charset="0"/>
              </a:rPr>
              <a:t> </a:t>
            </a:r>
            <a:r>
              <a:rPr lang="en-US" sz="3000" dirty="0" err="1">
                <a:latin typeface="Quicksand Book" panose="02070303000000060000" pitchFamily="18" charset="0"/>
              </a:rPr>
              <a:t>Nagarwala</a:t>
            </a:r>
            <a:r>
              <a:rPr lang="en-US" sz="3000" dirty="0">
                <a:latin typeface="Quicksand Book" panose="02070303000000060000" pitchFamily="18" charset="0"/>
              </a:rPr>
              <a:t> – </a:t>
            </a:r>
          </a:p>
          <a:p>
            <a:r>
              <a:rPr lang="en-US" sz="3000" dirty="0">
                <a:latin typeface="Quicksand Book" panose="02070303000000060000" pitchFamily="18" charset="0"/>
              </a:rPr>
              <a:t>1st Physician Arrested in the U.S.</a:t>
            </a:r>
            <a:endParaRPr lang="en-US" sz="3000" dirty="0">
              <a:solidFill>
                <a:schemeClr val="tx1"/>
              </a:solidFill>
              <a:latin typeface="Quicksand Book" panose="02070303000000060000" pitchFamily="18" charset="0"/>
            </a:endParaRPr>
          </a:p>
        </p:txBody>
      </p:sp>
    </p:spTree>
    <p:extLst>
      <p:ext uri="{BB962C8B-B14F-4D97-AF65-F5344CB8AC3E}">
        <p14:creationId xmlns:p14="http://schemas.microsoft.com/office/powerpoint/2010/main" val="2547974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37" y="834886"/>
            <a:ext cx="8761413" cy="728870"/>
          </a:xfrm>
        </p:spPr>
        <p:txBody>
          <a:bodyPr/>
          <a:lstStyle/>
          <a:p>
            <a:r>
              <a:rPr lang="en-US" sz="3000" dirty="0">
                <a:latin typeface="Quicksand Book" panose="02070303000000060000" pitchFamily="18" charset="0"/>
              </a:rPr>
              <a:t>Dr. </a:t>
            </a:r>
            <a:r>
              <a:rPr lang="en-US" sz="3000" dirty="0" err="1">
                <a:latin typeface="Quicksand Book" panose="02070303000000060000" pitchFamily="18" charset="0"/>
              </a:rPr>
              <a:t>Fakhruddin</a:t>
            </a:r>
            <a:r>
              <a:rPr lang="en-US" sz="3000" dirty="0">
                <a:latin typeface="Quicksand Book" panose="02070303000000060000" pitchFamily="18" charset="0"/>
              </a:rPr>
              <a:t> Attar</a:t>
            </a:r>
          </a:p>
        </p:txBody>
      </p:sp>
      <p:sp>
        <p:nvSpPr>
          <p:cNvPr id="3" name="Content Placeholder 2"/>
          <p:cNvSpPr>
            <a:spLocks noGrp="1"/>
          </p:cNvSpPr>
          <p:nvPr>
            <p:ph idx="1"/>
          </p:nvPr>
        </p:nvSpPr>
        <p:spPr>
          <a:xfrm>
            <a:off x="439337" y="2790097"/>
            <a:ext cx="7101150" cy="3057085"/>
          </a:xfrm>
        </p:spPr>
        <p:txBody>
          <a:bodyPr/>
          <a:lstStyle/>
          <a:p>
            <a:r>
              <a:rPr lang="en-US" dirty="0">
                <a:latin typeface="Quicksand Book" panose="02070303000000060000" pitchFamily="18" charset="0"/>
              </a:rPr>
              <a:t>Dr. </a:t>
            </a:r>
            <a:r>
              <a:rPr lang="en-US" dirty="0" err="1">
                <a:latin typeface="Quicksand Book" panose="02070303000000060000" pitchFamily="18" charset="0"/>
              </a:rPr>
              <a:t>Fakhruddin</a:t>
            </a:r>
            <a:r>
              <a:rPr lang="en-US" dirty="0">
                <a:latin typeface="Quicksand Book" panose="02070303000000060000" pitchFamily="18" charset="0"/>
              </a:rPr>
              <a:t> Attar, 53, and his wife Farida Attar, 50, are accused of Conspiracy to Commit Female Genital Mutilation and Aiding and Abetting Female Genital Mutilation;</a:t>
            </a:r>
          </a:p>
          <a:p>
            <a:r>
              <a:rPr lang="en-US" dirty="0">
                <a:latin typeface="Quicksand Book" panose="02070303000000060000" pitchFamily="18" charset="0"/>
              </a:rPr>
              <a:t>2</a:t>
            </a:r>
            <a:r>
              <a:rPr lang="en-US" baseline="30000" dirty="0">
                <a:latin typeface="Quicksand Book" panose="02070303000000060000" pitchFamily="18" charset="0"/>
              </a:rPr>
              <a:t>nd</a:t>
            </a:r>
            <a:r>
              <a:rPr lang="en-US" dirty="0">
                <a:latin typeface="Quicksand Book" panose="02070303000000060000" pitchFamily="18" charset="0"/>
              </a:rPr>
              <a:t> physician arrested April 21, 2017;</a:t>
            </a:r>
          </a:p>
          <a:p>
            <a:r>
              <a:rPr lang="en-US" dirty="0">
                <a:latin typeface="Quicksand Book" panose="02070303000000060000" pitchFamily="18" charset="0"/>
              </a:rPr>
              <a:t>Procedures were performed in his office;</a:t>
            </a:r>
          </a:p>
          <a:p>
            <a:r>
              <a:rPr lang="en-US" dirty="0">
                <a:latin typeface="Quicksand Book" panose="02070303000000060000" pitchFamily="18" charset="0"/>
              </a:rPr>
              <a:t>Wife helped restrain during procedure.</a:t>
            </a: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743" r="48235"/>
          <a:stretch/>
        </p:blipFill>
        <p:spPr>
          <a:xfrm>
            <a:off x="7911547" y="2492536"/>
            <a:ext cx="3318463" cy="3652208"/>
          </a:xfrm>
          <a:prstGeom prst="rect">
            <a:avLst/>
          </a:prstGeom>
        </p:spPr>
      </p:pic>
    </p:spTree>
    <p:extLst>
      <p:ext uri="{BB962C8B-B14F-4D97-AF65-F5344CB8AC3E}">
        <p14:creationId xmlns:p14="http://schemas.microsoft.com/office/powerpoint/2010/main" val="3040584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4514" r="5802" b="1"/>
          <a:stretch/>
        </p:blipFill>
        <p:spPr>
          <a:xfrm>
            <a:off x="6546941" y="2775951"/>
            <a:ext cx="5123191" cy="3616473"/>
          </a:xfrm>
          <a:prstGeom prst="roundRect">
            <a:avLst>
              <a:gd name="adj" fmla="val 1858"/>
            </a:avLst>
          </a:prstGeom>
          <a:effectLst>
            <a:outerShdw blurRad="50800" dist="50800" dir="5400000" algn="tl" rotWithShape="0">
              <a:srgbClr val="000000">
                <a:alpha val="43000"/>
              </a:srgbClr>
            </a:outerShdw>
          </a:effectLst>
        </p:spPr>
      </p:pic>
      <p:sp>
        <p:nvSpPr>
          <p:cNvPr id="2" name="Title 1"/>
          <p:cNvSpPr>
            <a:spLocks noGrp="1"/>
          </p:cNvSpPr>
          <p:nvPr>
            <p:ph type="title"/>
          </p:nvPr>
        </p:nvSpPr>
        <p:spPr>
          <a:xfrm>
            <a:off x="505597" y="761633"/>
            <a:ext cx="10119962" cy="1019945"/>
          </a:xfrm>
        </p:spPr>
        <p:txBody>
          <a:bodyPr>
            <a:normAutofit fontScale="90000"/>
          </a:bodyPr>
          <a:lstStyle/>
          <a:p>
            <a:r>
              <a:rPr lang="en-US" sz="3300" dirty="0">
                <a:latin typeface="Quicksand Book" panose="02070303000000060000" pitchFamily="18" charset="0"/>
                <a:cs typeface="Arial" panose="020B0604020202020204" pitchFamily="34" charset="0"/>
              </a:rPr>
              <a:t>1. Introduction to Female Genital Mutilation/Cutting (FGM/C)</a:t>
            </a:r>
          </a:p>
        </p:txBody>
      </p:sp>
      <p:sp>
        <p:nvSpPr>
          <p:cNvPr id="5" name="Content Placeholder 4"/>
          <p:cNvSpPr>
            <a:spLocks noGrp="1"/>
          </p:cNvSpPr>
          <p:nvPr>
            <p:ph idx="1"/>
          </p:nvPr>
        </p:nvSpPr>
        <p:spPr>
          <a:xfrm>
            <a:off x="485048" y="2915478"/>
            <a:ext cx="6094071" cy="3275300"/>
          </a:xfrm>
        </p:spPr>
        <p:txBody>
          <a:bodyPr anchor="ctr">
            <a:normAutofit/>
          </a:bodyPr>
          <a:lstStyle/>
          <a:p>
            <a:pPr marL="0" indent="0">
              <a:buNone/>
            </a:pPr>
            <a:r>
              <a:rPr lang="en-US" b="1" dirty="0">
                <a:latin typeface="Quicksand Book" panose="02070303000000060000" pitchFamily="18" charset="0"/>
              </a:rPr>
              <a:t>Learning Objectives</a:t>
            </a:r>
          </a:p>
          <a:p>
            <a:pPr marL="0" indent="0">
              <a:buNone/>
            </a:pPr>
            <a:r>
              <a:rPr lang="en-US" dirty="0">
                <a:latin typeface="Quicksand Book" panose="02070303000000060000" pitchFamily="18" charset="0"/>
              </a:rPr>
              <a:t>At the end of module 1 participants are expected to be able to:	</a:t>
            </a:r>
          </a:p>
          <a:p>
            <a:pPr lvl="0"/>
            <a:r>
              <a:rPr lang="en-US" dirty="0">
                <a:latin typeface="Quicksand Book" panose="02070303000000060000" pitchFamily="18" charset="0"/>
              </a:rPr>
              <a:t>Identify which ethnic communities practice FGM/C;</a:t>
            </a:r>
          </a:p>
          <a:p>
            <a:pPr lvl="0"/>
            <a:r>
              <a:rPr lang="en-US" dirty="0">
                <a:latin typeface="Quicksand Book" panose="02070303000000060000" pitchFamily="18" charset="0"/>
              </a:rPr>
              <a:t>Give a description of FGM/C;</a:t>
            </a:r>
          </a:p>
          <a:p>
            <a:pPr lvl="0"/>
            <a:r>
              <a:rPr lang="en-US" dirty="0">
                <a:latin typeface="Quicksand Book" panose="02070303000000060000" pitchFamily="18" charset="0"/>
              </a:rPr>
              <a:t>Recall the classification system of FGM/C.</a:t>
            </a:r>
          </a:p>
          <a:p>
            <a:pPr marL="0" indent="0">
              <a:buNone/>
            </a:pPr>
            <a:endParaRPr lang="en-US" dirty="0"/>
          </a:p>
        </p:txBody>
      </p:sp>
    </p:spTree>
    <p:extLst>
      <p:ext uri="{BB962C8B-B14F-4D97-AF65-F5344CB8AC3E}">
        <p14:creationId xmlns:p14="http://schemas.microsoft.com/office/powerpoint/2010/main" val="338535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647" y="583255"/>
            <a:ext cx="9956742" cy="1312332"/>
          </a:xfrm>
        </p:spPr>
        <p:txBody>
          <a:bodyPr/>
          <a:lstStyle/>
          <a:p>
            <a:r>
              <a:rPr lang="en-US" sz="3000" dirty="0">
                <a:latin typeface="Quicksand Book" panose="02070303000000060000" pitchFamily="18" charset="0"/>
              </a:rPr>
              <a:t>State Law—24 states as of March 2016 (no updates)</a:t>
            </a:r>
          </a:p>
        </p:txBody>
      </p:sp>
      <p:sp>
        <p:nvSpPr>
          <p:cNvPr id="3" name="Content Placeholder 2"/>
          <p:cNvSpPr>
            <a:spLocks noGrp="1"/>
          </p:cNvSpPr>
          <p:nvPr>
            <p:ph idx="1"/>
          </p:nvPr>
        </p:nvSpPr>
        <p:spPr>
          <a:xfrm>
            <a:off x="496647" y="2444474"/>
            <a:ext cx="8825659" cy="2949161"/>
          </a:xfrm>
        </p:spPr>
        <p:txBody>
          <a:bodyPr/>
          <a:lstStyle/>
          <a:p>
            <a:r>
              <a:rPr lang="en-US" dirty="0">
                <a:latin typeface="Quicksand Book" panose="02070303000000060000" pitchFamily="18" charset="0"/>
              </a:rPr>
              <a:t>Child Protection Laws apply in each state</a:t>
            </a:r>
          </a:p>
          <a:p>
            <a:r>
              <a:rPr lang="en-US" dirty="0">
                <a:latin typeface="Quicksand Book" panose="02070303000000060000" pitchFamily="18" charset="0"/>
              </a:rPr>
              <a:t> Minnesota—    144.3872, 609.2245 passed in 1994; Effective 8/1/95</a:t>
            </a:r>
          </a:p>
          <a:p>
            <a:pPr lvl="1"/>
            <a:r>
              <a:rPr lang="en-US" dirty="0">
                <a:latin typeface="Quicksand Book" panose="02070303000000060000" pitchFamily="18" charset="0"/>
              </a:rPr>
              <a:t>Cultural/ritual reasons, and/or consent is not a defense; </a:t>
            </a:r>
          </a:p>
          <a:p>
            <a:pPr lvl="1"/>
            <a:r>
              <a:rPr lang="en-US" dirty="0">
                <a:latin typeface="Quicksand Book" panose="02070303000000060000" pitchFamily="18" charset="0"/>
              </a:rPr>
              <a:t>law provides for community education &amp; outreach</a:t>
            </a:r>
          </a:p>
          <a:p>
            <a:pPr lvl="1"/>
            <a:r>
              <a:rPr lang="en-US" dirty="0">
                <a:latin typeface="Quicksand Book" panose="02070303000000060000" pitchFamily="18" charset="0"/>
              </a:rPr>
              <a:t>Sentence is imprisonment up to life &amp;/or fine</a:t>
            </a:r>
          </a:p>
          <a:p>
            <a:r>
              <a:rPr lang="en-US" dirty="0">
                <a:latin typeface="Quicksand Book" panose="02070303000000060000" pitchFamily="18" charset="0"/>
              </a:rPr>
              <a:t>Pennsylvania—no specific law applicable</a:t>
            </a:r>
          </a:p>
        </p:txBody>
      </p:sp>
    </p:spTree>
    <p:extLst>
      <p:ext uri="{BB962C8B-B14F-4D97-AF65-F5344CB8AC3E}">
        <p14:creationId xmlns:p14="http://schemas.microsoft.com/office/powerpoint/2010/main" val="4811385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9" name="Group 78"/>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0" name="Rectangle 79"/>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Freeform 5"/>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2050" name="Picture 2" descr="Image result for telephone booth"/>
          <p:cNvPicPr>
            <a:picLocks noChangeAspect="1" noChangeArrowheads="1"/>
          </p:cNvPicPr>
          <p:nvPr/>
        </p:nvPicPr>
        <p:blipFill rotWithShape="1">
          <a:blip r:embed="rId4">
            <a:duotone>
              <a:prstClr val="black"/>
              <a:schemeClr val="accent5">
                <a:tint val="45000"/>
                <a:satMod val="400000"/>
              </a:schemeClr>
            </a:duotone>
            <a:alphaModFix amt="25000"/>
            <a:extLst>
              <a:ext uri="{28A0092B-C50C-407E-A947-70E740481C1C}">
                <a14:useLocalDpi xmlns:a14="http://schemas.microsoft.com/office/drawing/2010/main" val="0"/>
              </a:ext>
            </a:extLst>
          </a:blip>
          <a:srcRect t="13924" r="-1" b="7333"/>
          <a:stretch/>
        </p:blipFill>
        <p:spPr bwMode="auto">
          <a:xfrm>
            <a:off x="474133" y="475488"/>
            <a:ext cx="11243734" cy="5909733"/>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7767" y="2466382"/>
            <a:ext cx="4345733" cy="962618"/>
          </a:xfrm>
        </p:spPr>
        <p:txBody>
          <a:bodyPr vert="horz" lIns="91440" tIns="45720" rIns="91440" bIns="45720" rtlCol="0" anchor="b">
            <a:normAutofit/>
          </a:bodyPr>
          <a:lstStyle/>
          <a:p>
            <a:r>
              <a:rPr lang="en-US" sz="5400" dirty="0">
                <a:latin typeface="Quicksand Book" panose="02070303000000060000" pitchFamily="18" charset="0"/>
              </a:rPr>
              <a:t>Contact Us</a:t>
            </a:r>
          </a:p>
        </p:txBody>
      </p:sp>
    </p:spTree>
    <p:extLst>
      <p:ext uri="{BB962C8B-B14F-4D97-AF65-F5344CB8AC3E}">
        <p14:creationId xmlns:p14="http://schemas.microsoft.com/office/powerpoint/2010/main" val="98027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23" y="397566"/>
            <a:ext cx="3865134" cy="688138"/>
          </a:xfrm>
        </p:spPr>
        <p:txBody>
          <a:bodyPr/>
          <a:lstStyle/>
          <a:p>
            <a:r>
              <a:rPr lang="en-US" sz="3000" dirty="0">
                <a:latin typeface="Quicksand Book" panose="02070303000000060000" pitchFamily="18" charset="0"/>
              </a:rPr>
              <a:t>Let’s Talk</a:t>
            </a:r>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rcRect l="30134" r="30134"/>
          <a:stretch>
            <a:fillRect/>
          </a:stretch>
        </p:blipFill>
        <p:spPr>
          <a:xfrm>
            <a:off x="6720148" y="807895"/>
            <a:ext cx="3417765" cy="4841985"/>
          </a:xfrm>
        </p:spPr>
      </p:pic>
      <p:sp>
        <p:nvSpPr>
          <p:cNvPr id="3" name="Content Placeholder 2"/>
          <p:cNvSpPr>
            <a:spLocks noGrp="1"/>
          </p:cNvSpPr>
          <p:nvPr>
            <p:ph type="body" sz="half" idx="2"/>
          </p:nvPr>
        </p:nvSpPr>
        <p:spPr>
          <a:xfrm>
            <a:off x="579191" y="1140850"/>
            <a:ext cx="3859212" cy="1371600"/>
          </a:xfrm>
        </p:spPr>
        <p:txBody>
          <a:bodyPr>
            <a:normAutofit/>
          </a:bodyPr>
          <a:lstStyle/>
          <a:p>
            <a:pPr marL="285750" indent="-285750">
              <a:buFont typeface="Wingdings" panose="05000000000000000000" pitchFamily="2" charset="2"/>
              <a:buChar char="Ø"/>
            </a:pPr>
            <a:r>
              <a:rPr lang="en-US" sz="1600" dirty="0">
                <a:latin typeface="Quicksand Book" panose="02070303000000060000" pitchFamily="18" charset="0"/>
              </a:rPr>
              <a:t>What do you know about FGM/C?</a:t>
            </a:r>
          </a:p>
          <a:p>
            <a:pPr marL="285750" indent="-285750">
              <a:buFont typeface="Wingdings" panose="05000000000000000000" pitchFamily="2" charset="2"/>
              <a:buChar char="Ø"/>
            </a:pPr>
            <a:r>
              <a:rPr lang="en-US" sz="1600" dirty="0">
                <a:latin typeface="Quicksand Book" panose="02070303000000060000" pitchFamily="18" charset="0"/>
              </a:rPr>
              <a:t>How would you define it?</a:t>
            </a:r>
          </a:p>
          <a:p>
            <a:pPr marL="0" indent="0">
              <a:buNone/>
            </a:pPr>
            <a:endParaRPr lang="en-US" dirty="0">
              <a:latin typeface="Quicksand Book" panose="02070303000000060000" pitchFamily="18" charset="0"/>
            </a:endParaRPr>
          </a:p>
          <a:p>
            <a:pPr marL="0" indent="0">
              <a:buNone/>
            </a:pPr>
            <a:endParaRPr lang="en-US" dirty="0">
              <a:latin typeface="Quicksand Book" panose="02070303000000060000" pitchFamily="18" charset="0"/>
            </a:endParaRPr>
          </a:p>
        </p:txBody>
      </p:sp>
      <p:sp>
        <p:nvSpPr>
          <p:cNvPr id="4" name="Rectangle 3"/>
          <p:cNvSpPr/>
          <p:nvPr/>
        </p:nvSpPr>
        <p:spPr>
          <a:xfrm>
            <a:off x="1261641" y="4817347"/>
            <a:ext cx="4068501" cy="1077218"/>
          </a:xfrm>
          <a:prstGeom prst="rect">
            <a:avLst/>
          </a:prstGeom>
        </p:spPr>
        <p:txBody>
          <a:bodyPr wrap="square">
            <a:spAutoFit/>
          </a:bodyPr>
          <a:lstStyle/>
          <a:p>
            <a:pPr fontAlgn="base"/>
            <a:r>
              <a:rPr lang="en-US" sz="1600" dirty="0">
                <a:solidFill>
                  <a:schemeClr val="bg1"/>
                </a:solidFill>
                <a:latin typeface="Quicksand Book" panose="02070303000000060000" pitchFamily="18" charset="0"/>
              </a:rPr>
              <a:t>More than 200 million girls and women alive today have been cut in 30 countries in Africa, the Middle East and Asia where FGM/C is concentrated</a:t>
            </a:r>
            <a:r>
              <a:rPr lang="en-US" sz="1600" baseline="30000" dirty="0">
                <a:solidFill>
                  <a:schemeClr val="bg1"/>
                </a:solidFill>
                <a:latin typeface="Quicksand Book" panose="02070303000000060000" pitchFamily="18" charset="0"/>
              </a:rPr>
              <a:t>1</a:t>
            </a:r>
            <a:r>
              <a:rPr lang="en-US" sz="1600" dirty="0">
                <a:solidFill>
                  <a:schemeClr val="bg1"/>
                </a:solidFill>
                <a:latin typeface="Quicksand Book" panose="02070303000000060000" pitchFamily="18" charset="0"/>
              </a:rPr>
              <a:t>.</a:t>
            </a:r>
          </a:p>
        </p:txBody>
      </p:sp>
      <p:sp>
        <p:nvSpPr>
          <p:cNvPr id="5" name="Rectangle 4"/>
          <p:cNvSpPr/>
          <p:nvPr/>
        </p:nvSpPr>
        <p:spPr>
          <a:xfrm>
            <a:off x="579191" y="3612961"/>
            <a:ext cx="5026480" cy="1077218"/>
          </a:xfrm>
          <a:prstGeom prst="rect">
            <a:avLst/>
          </a:prstGeom>
        </p:spPr>
        <p:txBody>
          <a:bodyPr wrap="square">
            <a:spAutoFit/>
          </a:bodyPr>
          <a:lstStyle/>
          <a:p>
            <a:pPr marL="285750" indent="-285750">
              <a:buClr>
                <a:schemeClr val="accent1"/>
              </a:buClr>
              <a:buFont typeface="Wingdings" panose="05000000000000000000" pitchFamily="2" charset="2"/>
              <a:buChar char="Ø"/>
            </a:pPr>
            <a:r>
              <a:rPr lang="en-US" sz="1600" dirty="0">
                <a:solidFill>
                  <a:schemeClr val="accent1">
                    <a:lumMod val="60000"/>
                    <a:lumOff val="40000"/>
                  </a:schemeClr>
                </a:solidFill>
                <a:latin typeface="Quicksand Book" panose="02070303000000060000" pitchFamily="18" charset="0"/>
              </a:rPr>
              <a:t>Which groups are you familiar with that practice FGM/C?</a:t>
            </a:r>
          </a:p>
          <a:p>
            <a:pPr marL="285750" indent="-285750">
              <a:buClr>
                <a:schemeClr val="accent1"/>
              </a:buClr>
              <a:buFont typeface="Wingdings" panose="05000000000000000000" pitchFamily="2" charset="2"/>
              <a:buChar char="Ø"/>
            </a:pPr>
            <a:r>
              <a:rPr lang="en-US" sz="1600" dirty="0">
                <a:solidFill>
                  <a:schemeClr val="accent1">
                    <a:lumMod val="60000"/>
                    <a:lumOff val="40000"/>
                  </a:schemeClr>
                </a:solidFill>
                <a:latin typeface="Quicksand Book" panose="02070303000000060000" pitchFamily="18" charset="0"/>
              </a:rPr>
              <a:t>Do you know how many women have undergone FGM/C?</a:t>
            </a:r>
            <a:endParaRPr lang="en-US" sz="1600" dirty="0">
              <a:solidFill>
                <a:schemeClr val="accent1">
                  <a:lumMod val="60000"/>
                  <a:lumOff val="40000"/>
                </a:schemeClr>
              </a:solidFill>
            </a:endParaRPr>
          </a:p>
        </p:txBody>
      </p:sp>
      <p:sp>
        <p:nvSpPr>
          <p:cNvPr id="6" name="Rectangle 5"/>
          <p:cNvSpPr/>
          <p:nvPr/>
        </p:nvSpPr>
        <p:spPr>
          <a:xfrm>
            <a:off x="1183305" y="2239227"/>
            <a:ext cx="3842039" cy="1077218"/>
          </a:xfrm>
          <a:prstGeom prst="rect">
            <a:avLst/>
          </a:prstGeom>
        </p:spPr>
        <p:txBody>
          <a:bodyPr wrap="square" anchor="t">
            <a:spAutoFit/>
          </a:bodyPr>
          <a:lstStyle/>
          <a:p>
            <a:pPr fontAlgn="base"/>
            <a:r>
              <a:rPr lang="en-US" sz="1600" dirty="0">
                <a:solidFill>
                  <a:schemeClr val="bg1"/>
                </a:solidFill>
                <a:latin typeface="Quicksand Book" panose="02070303000000060000"/>
              </a:rPr>
              <a:t>“…all procedures that involve the partial or total removal of external genitalia or other injury to the female genital organs for non-medical reasons.” WHO, 2016</a:t>
            </a:r>
          </a:p>
        </p:txBody>
      </p:sp>
      <p:sp>
        <p:nvSpPr>
          <p:cNvPr id="7" name="Rectangle 6"/>
          <p:cNvSpPr/>
          <p:nvPr/>
        </p:nvSpPr>
        <p:spPr>
          <a:xfrm>
            <a:off x="6626087" y="5828305"/>
            <a:ext cx="3511826" cy="830997"/>
          </a:xfrm>
          <a:prstGeom prst="rect">
            <a:avLst/>
          </a:prstGeom>
        </p:spPr>
        <p:txBody>
          <a:bodyPr wrap="square">
            <a:spAutoFit/>
          </a:bodyPr>
          <a:lstStyle/>
          <a:p>
            <a:pPr algn="ctr"/>
            <a:r>
              <a:rPr lang="en-US" sz="1200" dirty="0">
                <a:latin typeface="Quicksand Book" panose="02070303000000060000" pitchFamily="18" charset="0"/>
              </a:rPr>
              <a:t>WHO 2016 http://www.who.int/reproductivehealth/topics/fgm/management-health-complications-fgm/en/</a:t>
            </a:r>
          </a:p>
        </p:txBody>
      </p:sp>
    </p:spTree>
    <p:extLst>
      <p:ext uri="{BB962C8B-B14F-4D97-AF65-F5344CB8AC3E}">
        <p14:creationId xmlns:p14="http://schemas.microsoft.com/office/powerpoint/2010/main" val="190944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6311991" y="3297164"/>
            <a:ext cx="2764411" cy="296620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325243" y="676150"/>
            <a:ext cx="3324814" cy="2497767"/>
          </a:xfrm>
          <a:prstGeom prst="roundRect">
            <a:avLst>
              <a:gd name="adj" fmla="val 14993"/>
            </a:avLst>
          </a:prstGeom>
          <a:ln>
            <a:noFill/>
          </a:ln>
          <a:effectLst>
            <a:outerShdw blurRad="50800" dist="50800" dir="5400000" algn="tl" rotWithShape="0">
              <a:srgbClr val="000000">
                <a:alpha val="43000"/>
              </a:srgbClr>
            </a:outerShdw>
          </a:effectLst>
        </p:spPr>
      </p:pic>
      <p:sp>
        <p:nvSpPr>
          <p:cNvPr id="2" name="Title 1"/>
          <p:cNvSpPr>
            <a:spLocks noGrp="1"/>
          </p:cNvSpPr>
          <p:nvPr>
            <p:ph type="title"/>
          </p:nvPr>
        </p:nvSpPr>
        <p:spPr>
          <a:xfrm>
            <a:off x="459923" y="410818"/>
            <a:ext cx="3865134" cy="688138"/>
          </a:xfrm>
        </p:spPr>
        <p:txBody>
          <a:bodyPr/>
          <a:lstStyle/>
          <a:p>
            <a:r>
              <a:rPr lang="en-US" sz="3000" dirty="0">
                <a:latin typeface="Quicksand Book" panose="02070303000000060000" pitchFamily="18" charset="0"/>
              </a:rPr>
              <a:t>Traditional Tools</a:t>
            </a:r>
          </a:p>
        </p:txBody>
      </p:sp>
      <p:sp>
        <p:nvSpPr>
          <p:cNvPr id="6" name="Rectangle 5"/>
          <p:cNvSpPr/>
          <p:nvPr/>
        </p:nvSpPr>
        <p:spPr>
          <a:xfrm>
            <a:off x="649357" y="1205558"/>
            <a:ext cx="4890051" cy="4524315"/>
          </a:xfrm>
          <a:prstGeom prst="rect">
            <a:avLst/>
          </a:prstGeom>
        </p:spPr>
        <p:txBody>
          <a:bodyPr wrap="square">
            <a:spAutoFit/>
          </a:bodyPr>
          <a:lstStyle/>
          <a:p>
            <a:pPr fontAlgn="base"/>
            <a:r>
              <a:rPr lang="en-US" sz="1600" dirty="0">
                <a:solidFill>
                  <a:schemeClr val="bg1"/>
                </a:solidFill>
                <a:latin typeface="Quicksand Book" panose="02070303000000060000" pitchFamily="18" charset="0"/>
              </a:rPr>
              <a:t>FGM/C is carried out using special knives scissors, razors, or pieces of glass. </a:t>
            </a:r>
          </a:p>
          <a:p>
            <a:pPr fontAlgn="base"/>
            <a:endParaRPr lang="en-US" sz="1600" dirty="0">
              <a:solidFill>
                <a:schemeClr val="bg1"/>
              </a:solidFill>
              <a:latin typeface="Quicksand Book" panose="02070303000000060000" pitchFamily="18" charset="0"/>
            </a:endParaRPr>
          </a:p>
          <a:p>
            <a:pPr fontAlgn="base"/>
            <a:r>
              <a:rPr lang="en-US" sz="1600" dirty="0">
                <a:solidFill>
                  <a:schemeClr val="bg1"/>
                </a:solidFill>
                <a:latin typeface="Quicksand Book" panose="02070303000000060000" pitchFamily="18" charset="0"/>
              </a:rPr>
              <a:t>The operation is usually performed by an elderly woman, a traditional circumciser.</a:t>
            </a:r>
          </a:p>
          <a:p>
            <a:pPr fontAlgn="base"/>
            <a:endParaRPr lang="en-US" sz="1600" dirty="0">
              <a:solidFill>
                <a:schemeClr val="bg1"/>
              </a:solidFill>
              <a:latin typeface="Quicksand Book" panose="02070303000000060000" pitchFamily="18" charset="0"/>
            </a:endParaRPr>
          </a:p>
          <a:p>
            <a:pPr fontAlgn="base"/>
            <a:r>
              <a:rPr lang="en-US" sz="1600" dirty="0">
                <a:solidFill>
                  <a:schemeClr val="bg1"/>
                </a:solidFill>
                <a:latin typeface="Quicksand Book" panose="02070303000000060000" pitchFamily="18" charset="0"/>
              </a:rPr>
              <a:t>No anesthesia is given.</a:t>
            </a:r>
          </a:p>
          <a:p>
            <a:pPr fontAlgn="base"/>
            <a:endParaRPr lang="en-US" sz="1600" dirty="0">
              <a:solidFill>
                <a:schemeClr val="bg1"/>
              </a:solidFill>
              <a:latin typeface="Quicksand Book" panose="02070303000000060000" pitchFamily="18" charset="0"/>
            </a:endParaRPr>
          </a:p>
          <a:p>
            <a:pPr fontAlgn="base"/>
            <a:r>
              <a:rPr lang="en-US" sz="1600" dirty="0">
                <a:solidFill>
                  <a:schemeClr val="bg1"/>
                </a:solidFill>
                <a:latin typeface="Quicksand Book" panose="02070303000000060000" pitchFamily="18" charset="0"/>
              </a:rPr>
              <a:t>In some areas,  young girls are instructed to pull their labia minora and/ clitoris over a period of 2-3 weeks after the procedure. This keeps the genitalia from reverting back to its original shape. </a:t>
            </a:r>
          </a:p>
          <a:p>
            <a:pPr fontAlgn="base"/>
            <a:endParaRPr lang="en-US" sz="1600" dirty="0">
              <a:solidFill>
                <a:schemeClr val="bg1"/>
              </a:solidFill>
              <a:latin typeface="Quicksand Book" panose="02070303000000060000" pitchFamily="18" charset="0"/>
            </a:endParaRPr>
          </a:p>
          <a:p>
            <a:pPr fontAlgn="base"/>
            <a:r>
              <a:rPr lang="en-US" sz="1600" dirty="0">
                <a:solidFill>
                  <a:schemeClr val="bg1"/>
                </a:solidFill>
                <a:latin typeface="Quicksand Book" panose="02070303000000060000" pitchFamily="18" charset="0"/>
              </a:rPr>
              <a:t>The age at which FGM/C varies greatly.  </a:t>
            </a:r>
          </a:p>
          <a:p>
            <a:pPr fontAlgn="base"/>
            <a:endParaRPr lang="en-US" sz="1600" dirty="0">
              <a:solidFill>
                <a:schemeClr val="bg1"/>
              </a:solidFill>
              <a:latin typeface="Quicksand Book" panose="02070303000000060000" pitchFamily="18" charset="0"/>
            </a:endParaRPr>
          </a:p>
          <a:p>
            <a:pPr fontAlgn="base"/>
            <a:r>
              <a:rPr lang="en-US" sz="1600" dirty="0">
                <a:solidFill>
                  <a:schemeClr val="bg1"/>
                </a:solidFill>
                <a:latin typeface="Quicksand Book" panose="02070303000000060000" pitchFamily="18" charset="0"/>
              </a:rPr>
              <a:t>It is most commonly occurs to girls between the ages of 4 and 10.</a:t>
            </a:r>
          </a:p>
        </p:txBody>
      </p:sp>
      <p:sp>
        <p:nvSpPr>
          <p:cNvPr id="14" name="Rectangle: Rounded Corners 13"/>
          <p:cNvSpPr/>
          <p:nvPr/>
        </p:nvSpPr>
        <p:spPr>
          <a:xfrm>
            <a:off x="9089654" y="2522523"/>
            <a:ext cx="2764411" cy="2966203"/>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2554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319" y="758701"/>
            <a:ext cx="9144000" cy="1143000"/>
          </a:xfrm>
        </p:spPr>
        <p:txBody>
          <a:bodyPr>
            <a:normAutofit/>
          </a:bodyPr>
          <a:lstStyle/>
          <a:p>
            <a:r>
              <a:rPr lang="en-US" sz="3200" b="1" dirty="0">
                <a:latin typeface="Quicksand Book" panose="02070303000000060000" pitchFamily="18" charset="0"/>
                <a:cs typeface="Arial" panose="020B0604020202020204" pitchFamily="34" charset="0"/>
              </a:rPr>
              <a:t>Type 1:</a:t>
            </a:r>
            <a:r>
              <a:rPr lang="en-US" sz="3200" dirty="0">
                <a:latin typeface="Quicksand Book" panose="02070303000000060000" pitchFamily="18" charset="0"/>
                <a:cs typeface="Arial" panose="020B0604020202020204" pitchFamily="34" charset="0"/>
              </a:rPr>
              <a:t> Partial or total removal of the clitoris</a:t>
            </a:r>
            <a:br>
              <a:rPr lang="en-US" sz="3200" dirty="0">
                <a:latin typeface="Quicksand Book" panose="02070303000000060000" pitchFamily="18" charset="0"/>
                <a:cs typeface="Arial" panose="020B0604020202020204" pitchFamily="34" charset="0"/>
              </a:rPr>
            </a:br>
            <a:endParaRPr lang="en-US" sz="3200" dirty="0">
              <a:latin typeface="Quicksand Book" panose="02070303000000060000" pitchFamily="18" charset="0"/>
            </a:endParaRPr>
          </a:p>
        </p:txBody>
      </p:sp>
      <p:pic>
        <p:nvPicPr>
          <p:cNvPr id="4" name="Content Placeholder 3"/>
          <p:cNvPicPr>
            <a:picLocks noGrp="1"/>
          </p:cNvPicPr>
          <p:nvPr>
            <p:ph sz="quarter" idx="4294967295"/>
          </p:nvPr>
        </p:nvPicPr>
        <p:blipFill rotWithShape="1">
          <a:blip r:embed="rId2">
            <a:extLst>
              <a:ext uri="{28A0092B-C50C-407E-A947-70E740481C1C}">
                <a14:useLocalDpi xmlns:a14="http://schemas.microsoft.com/office/drawing/2010/main" val="0"/>
              </a:ext>
            </a:extLst>
          </a:blip>
          <a:srcRect l="-211" t="376" r="56468" b="65611"/>
          <a:stretch/>
        </p:blipFill>
        <p:spPr bwMode="auto">
          <a:xfrm>
            <a:off x="1497497" y="2715300"/>
            <a:ext cx="3599822" cy="3978223"/>
          </a:xfrm>
          <a:prstGeom prst="rect">
            <a:avLst/>
          </a:prstGeom>
          <a:noFill/>
          <a:ln>
            <a:noFill/>
          </a:ln>
          <a:extLst>
            <a:ext uri="{53640926-AAD7-44d8-BBD7-CCE9431645EC}">
              <a14:shadowObscured xmlns:a14="http://schemas.microsoft.com/office/drawing/2010/main" xmlns=""/>
            </a:ext>
          </a:extLst>
        </p:spPr>
      </p:pic>
      <p:sp>
        <p:nvSpPr>
          <p:cNvPr id="5" name="Rectangle 4"/>
          <p:cNvSpPr/>
          <p:nvPr/>
        </p:nvSpPr>
        <p:spPr>
          <a:xfrm>
            <a:off x="793067" y="2285877"/>
            <a:ext cx="5527997" cy="646331"/>
          </a:xfrm>
          <a:prstGeom prst="rect">
            <a:avLst/>
          </a:prstGeom>
        </p:spPr>
        <p:txBody>
          <a:bodyPr wrap="square">
            <a:spAutoFit/>
          </a:bodyPr>
          <a:lstStyle/>
          <a:p>
            <a:pPr lvl="0"/>
            <a:r>
              <a:rPr lang="en-US" b="1" dirty="0">
                <a:latin typeface="Quicksand Book" panose="02070303000000060000" pitchFamily="18" charset="0"/>
              </a:rPr>
              <a:t>Type Ia</a:t>
            </a:r>
            <a:r>
              <a:rPr lang="en-US" dirty="0">
                <a:latin typeface="Quicksand Book" panose="02070303000000060000" pitchFamily="18" charset="0"/>
              </a:rPr>
              <a:t>: removal of the prepuce of the clitoris </a:t>
            </a:r>
          </a:p>
          <a:p>
            <a:pPr lvl="0"/>
            <a:r>
              <a:rPr lang="en-US" dirty="0">
                <a:latin typeface="Quicksand Book" panose="02070303000000060000" pitchFamily="18" charset="0"/>
              </a:rPr>
              <a:t>or clitoral hood (female circumcision)</a:t>
            </a:r>
          </a:p>
        </p:txBody>
      </p:sp>
      <p:sp>
        <p:nvSpPr>
          <p:cNvPr id="7" name="TextBox 6"/>
          <p:cNvSpPr txBox="1"/>
          <p:nvPr/>
        </p:nvSpPr>
        <p:spPr>
          <a:xfrm>
            <a:off x="6321064" y="2257369"/>
            <a:ext cx="4733027" cy="646331"/>
          </a:xfrm>
          <a:prstGeom prst="rect">
            <a:avLst/>
          </a:prstGeom>
          <a:noFill/>
        </p:spPr>
        <p:txBody>
          <a:bodyPr wrap="none" rtlCol="0">
            <a:spAutoFit/>
          </a:bodyPr>
          <a:lstStyle/>
          <a:p>
            <a:pPr lvl="0"/>
            <a:r>
              <a:rPr lang="en-US" b="1" dirty="0">
                <a:latin typeface="Quicksand Book" panose="02070303000000060000" pitchFamily="18" charset="0"/>
              </a:rPr>
              <a:t>Type Ib</a:t>
            </a:r>
            <a:r>
              <a:rPr lang="en-US" dirty="0">
                <a:latin typeface="Quicksand Book" panose="02070303000000060000" pitchFamily="18" charset="0"/>
              </a:rPr>
              <a:t>: removal of the clitoris with the </a:t>
            </a:r>
          </a:p>
          <a:p>
            <a:pPr lvl="0"/>
            <a:r>
              <a:rPr lang="en-US" dirty="0">
                <a:latin typeface="Quicksand Book" panose="02070303000000060000" pitchFamily="18" charset="0"/>
              </a:rPr>
              <a:t>prepuce (clitoridectomy) </a:t>
            </a:r>
          </a:p>
        </p:txBody>
      </p:sp>
      <p:pic>
        <p:nvPicPr>
          <p:cNvPr id="8" name="Content Placeholder 3"/>
          <p:cNvPicPr>
            <a:picLocks/>
          </p:cNvPicPr>
          <p:nvPr/>
        </p:nvPicPr>
        <p:blipFill rotWithShape="1">
          <a:blip r:embed="rId2">
            <a:extLst>
              <a:ext uri="{28A0092B-C50C-407E-A947-70E740481C1C}">
                <a14:useLocalDpi xmlns:a14="http://schemas.microsoft.com/office/drawing/2010/main" val="0"/>
              </a:ext>
            </a:extLst>
          </a:blip>
          <a:srcRect t="34781" r="56178" b="30652"/>
          <a:stretch/>
        </p:blipFill>
        <p:spPr bwMode="auto">
          <a:xfrm>
            <a:off x="6654431" y="2874088"/>
            <a:ext cx="3486429" cy="394415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409895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919" y="597053"/>
            <a:ext cx="4927794" cy="1841346"/>
          </a:xfrm>
        </p:spPr>
        <p:txBody>
          <a:bodyPr/>
          <a:lstStyle/>
          <a:p>
            <a:r>
              <a:rPr lang="en-US" sz="3200" dirty="0">
                <a:latin typeface="Quicksand Book" panose="02070303000000060000" pitchFamily="18" charset="0"/>
              </a:rPr>
              <a:t>Removal of the clitoris</a:t>
            </a:r>
          </a:p>
        </p:txBody>
      </p:sp>
      <p:sp>
        <p:nvSpPr>
          <p:cNvPr id="5" name="TextBox 4"/>
          <p:cNvSpPr txBox="1"/>
          <p:nvPr/>
        </p:nvSpPr>
        <p:spPr>
          <a:xfrm>
            <a:off x="942919" y="2438399"/>
            <a:ext cx="5128591" cy="2308324"/>
          </a:xfrm>
          <a:prstGeom prst="rect">
            <a:avLst/>
          </a:prstGeom>
          <a:noFill/>
        </p:spPr>
        <p:txBody>
          <a:bodyPr wrap="square" rtlCol="0">
            <a:spAutoFit/>
          </a:bodyPr>
          <a:lstStyle/>
          <a:p>
            <a:pPr lvl="0"/>
            <a:r>
              <a:rPr lang="en-US" dirty="0">
                <a:solidFill>
                  <a:schemeClr val="bg1"/>
                </a:solidFill>
                <a:latin typeface="Quicksand Book" panose="02070303000000060000" pitchFamily="18" charset="0"/>
              </a:rPr>
              <a:t>In the World Health Organization (WHO) classification, when there is reference to removal of </a:t>
            </a:r>
          </a:p>
          <a:p>
            <a:pPr lvl="0"/>
            <a:r>
              <a:rPr lang="en-US" dirty="0">
                <a:solidFill>
                  <a:schemeClr val="bg1"/>
                </a:solidFill>
                <a:latin typeface="Quicksand Book" panose="02070303000000060000" pitchFamily="18" charset="0"/>
              </a:rPr>
              <a:t>the clitoris, only the glans or the glans with part of the body of the clitoris is removed. The recognition of type Ia can be difficult. In Type Ia, an asymmetry of the prepuce can be noticed.</a:t>
            </a:r>
          </a:p>
        </p:txBody>
      </p:sp>
      <p:pic>
        <p:nvPicPr>
          <p:cNvPr id="7" name="Content Placeholder 3">
            <a:extLst>
              <a:ext uri="{FF2B5EF4-FFF2-40B4-BE49-F238E27FC236}">
                <a16:creationId xmlns:a16="http://schemas.microsoft.com/office/drawing/2014/main" id="{4495BF31-9A01-41D5-A23B-C48919CC05F6}"/>
              </a:ext>
            </a:extLst>
          </p:cNvPr>
          <p:cNvPicPr>
            <a:picLocks noGrp="1"/>
          </p:cNvPicPr>
          <p:nvPr>
            <p:ph sz="quarter" idx="4294967295"/>
          </p:nvPr>
        </p:nvPicPr>
        <p:blipFill rotWithShape="1">
          <a:blip r:embed="rId2">
            <a:extLst>
              <a:ext uri="{28A0092B-C50C-407E-A947-70E740481C1C}">
                <a14:useLocalDpi xmlns:a14="http://schemas.microsoft.com/office/drawing/2010/main" val="0"/>
              </a:ext>
            </a:extLst>
          </a:blip>
          <a:srcRect l="-583" t="68080" r="52014" b="-930"/>
          <a:stretch/>
        </p:blipFill>
        <p:spPr bwMode="auto">
          <a:xfrm>
            <a:off x="6611086" y="1437577"/>
            <a:ext cx="5302617" cy="4340372"/>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02951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0386" y="3227166"/>
            <a:ext cx="3421358" cy="3537555"/>
          </a:xfrm>
          <a:prstGeom prst="rect">
            <a:avLst/>
          </a:prstGeom>
        </p:spPr>
      </p:pic>
      <p:sp>
        <p:nvSpPr>
          <p:cNvPr id="4" name="Rectangle 3">
            <a:extLst>
              <a:ext uri="{FF2B5EF4-FFF2-40B4-BE49-F238E27FC236}">
                <a16:creationId xmlns:a16="http://schemas.microsoft.com/office/drawing/2014/main" id="{3936272B-48D4-487C-A964-0B346526E3C6}"/>
              </a:ext>
            </a:extLst>
          </p:cNvPr>
          <p:cNvSpPr/>
          <p:nvPr/>
        </p:nvSpPr>
        <p:spPr>
          <a:xfrm>
            <a:off x="805528" y="2295699"/>
            <a:ext cx="4826646" cy="923330"/>
          </a:xfrm>
          <a:prstGeom prst="rect">
            <a:avLst/>
          </a:prstGeom>
        </p:spPr>
        <p:txBody>
          <a:bodyPr wrap="square">
            <a:spAutoFit/>
          </a:bodyPr>
          <a:lstStyle/>
          <a:p>
            <a:r>
              <a:rPr lang="en-US" b="1" dirty="0">
                <a:latin typeface="Quicksand Book" panose="02070303000000060000" pitchFamily="18" charset="0"/>
              </a:rPr>
              <a:t>Type </a:t>
            </a:r>
            <a:r>
              <a:rPr lang="en-US" b="1" dirty="0" err="1">
                <a:latin typeface="Quicksand Book" panose="02070303000000060000" pitchFamily="18" charset="0"/>
              </a:rPr>
              <a:t>IIa</a:t>
            </a:r>
            <a:r>
              <a:rPr lang="en-US" dirty="0">
                <a:latin typeface="Quicksand Book" panose="02070303000000060000" pitchFamily="18" charset="0"/>
              </a:rPr>
              <a:t>: partial or total removal of the clitoris and the labia minora with or without excision of the labia majora.</a:t>
            </a:r>
          </a:p>
        </p:txBody>
      </p:sp>
      <p:sp>
        <p:nvSpPr>
          <p:cNvPr id="5" name="Rectangle 4">
            <a:extLst>
              <a:ext uri="{FF2B5EF4-FFF2-40B4-BE49-F238E27FC236}">
                <a16:creationId xmlns:a16="http://schemas.microsoft.com/office/drawing/2014/main" id="{8BE64675-2D66-4790-8E4A-694BBEBDD53E}"/>
              </a:ext>
            </a:extLst>
          </p:cNvPr>
          <p:cNvSpPr/>
          <p:nvPr/>
        </p:nvSpPr>
        <p:spPr>
          <a:xfrm>
            <a:off x="675860" y="557612"/>
            <a:ext cx="9541565" cy="1384995"/>
          </a:xfrm>
          <a:prstGeom prst="rect">
            <a:avLst/>
          </a:prstGeom>
        </p:spPr>
        <p:txBody>
          <a:bodyPr wrap="square">
            <a:spAutoFit/>
          </a:bodyPr>
          <a:lstStyle/>
          <a:p>
            <a:r>
              <a:rPr lang="en-US" sz="2800" b="1" dirty="0">
                <a:solidFill>
                  <a:schemeClr val="bg1"/>
                </a:solidFill>
                <a:latin typeface="Quicksand Book" panose="02070303000000060000" pitchFamily="18" charset="0"/>
              </a:rPr>
              <a:t>Type II</a:t>
            </a:r>
            <a:r>
              <a:rPr lang="en-US" sz="2800" dirty="0">
                <a:solidFill>
                  <a:schemeClr val="bg1"/>
                </a:solidFill>
                <a:latin typeface="Quicksand Book" panose="02070303000000060000" pitchFamily="18" charset="0"/>
              </a:rPr>
              <a:t>: partial or total removal of the clitoris and the labia minora with or without excision of </a:t>
            </a:r>
          </a:p>
          <a:p>
            <a:r>
              <a:rPr lang="en-US" sz="2800" dirty="0">
                <a:solidFill>
                  <a:schemeClr val="bg1"/>
                </a:solidFill>
                <a:latin typeface="Quicksand Book" panose="02070303000000060000" pitchFamily="18" charset="0"/>
              </a:rPr>
              <a:t>the labia majora.</a:t>
            </a:r>
          </a:p>
        </p:txBody>
      </p:sp>
      <p:pic>
        <p:nvPicPr>
          <p:cNvPr id="9" name="Picture 8">
            <a:extLst>
              <a:ext uri="{FF2B5EF4-FFF2-40B4-BE49-F238E27FC236}">
                <a16:creationId xmlns:a16="http://schemas.microsoft.com/office/drawing/2014/main" id="{CBFB2792-528A-4D89-A097-EF52BD4B8A60}"/>
              </a:ext>
            </a:extLst>
          </p:cNvPr>
          <p:cNvPicPr>
            <a:picLocks noChangeAspect="1"/>
          </p:cNvPicPr>
          <p:nvPr/>
        </p:nvPicPr>
        <p:blipFill>
          <a:blip r:embed="rId3"/>
          <a:stretch>
            <a:fillRect/>
          </a:stretch>
        </p:blipFill>
        <p:spPr>
          <a:xfrm>
            <a:off x="6956802" y="3113473"/>
            <a:ext cx="3671441" cy="3664500"/>
          </a:xfrm>
          <a:prstGeom prst="rect">
            <a:avLst/>
          </a:prstGeom>
        </p:spPr>
      </p:pic>
      <p:sp>
        <p:nvSpPr>
          <p:cNvPr id="10" name="Rectangle 9">
            <a:extLst>
              <a:ext uri="{FF2B5EF4-FFF2-40B4-BE49-F238E27FC236}">
                <a16:creationId xmlns:a16="http://schemas.microsoft.com/office/drawing/2014/main" id="{3D0743DB-A918-4617-B39F-C4EEA39F1FB8}"/>
              </a:ext>
            </a:extLst>
          </p:cNvPr>
          <p:cNvSpPr/>
          <p:nvPr/>
        </p:nvSpPr>
        <p:spPr>
          <a:xfrm>
            <a:off x="6663414" y="2375211"/>
            <a:ext cx="3964829" cy="646331"/>
          </a:xfrm>
          <a:prstGeom prst="rect">
            <a:avLst/>
          </a:prstGeom>
        </p:spPr>
        <p:txBody>
          <a:bodyPr wrap="square">
            <a:spAutoFit/>
          </a:bodyPr>
          <a:lstStyle/>
          <a:p>
            <a:r>
              <a:rPr lang="en-US" b="1" dirty="0">
                <a:latin typeface="Quicksand Book" panose="02070303000000060000" pitchFamily="18" charset="0"/>
              </a:rPr>
              <a:t>Type IIb: </a:t>
            </a:r>
            <a:r>
              <a:rPr lang="en-US" dirty="0">
                <a:latin typeface="Quicksand Book" panose="02070303000000060000" pitchFamily="18" charset="0"/>
              </a:rPr>
              <a:t>partial or total removal of the clitoris &amp; labia minora.</a:t>
            </a:r>
          </a:p>
        </p:txBody>
      </p:sp>
    </p:spTree>
    <p:extLst>
      <p:ext uri="{BB962C8B-B14F-4D97-AF65-F5344CB8AC3E}">
        <p14:creationId xmlns:p14="http://schemas.microsoft.com/office/powerpoint/2010/main" val="752194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B54597-1286-420B-9A19-CFEFF417457B}"/>
              </a:ext>
            </a:extLst>
          </p:cNvPr>
          <p:cNvPicPr>
            <a:picLocks noChangeAspect="1"/>
          </p:cNvPicPr>
          <p:nvPr/>
        </p:nvPicPr>
        <p:blipFill>
          <a:blip r:embed="rId2"/>
          <a:stretch>
            <a:fillRect/>
          </a:stretch>
        </p:blipFill>
        <p:spPr>
          <a:xfrm>
            <a:off x="1083722" y="3154639"/>
            <a:ext cx="3935082" cy="3391936"/>
          </a:xfrm>
          <a:prstGeom prst="rect">
            <a:avLst/>
          </a:prstGeom>
        </p:spPr>
      </p:pic>
      <p:sp>
        <p:nvSpPr>
          <p:cNvPr id="2" name="Title 1">
            <a:extLst>
              <a:ext uri="{FF2B5EF4-FFF2-40B4-BE49-F238E27FC236}">
                <a16:creationId xmlns:a16="http://schemas.microsoft.com/office/drawing/2014/main" id="{2078CC30-7405-4726-912D-FAFF8D105F94}"/>
              </a:ext>
            </a:extLst>
          </p:cNvPr>
          <p:cNvSpPr>
            <a:spLocks noGrp="1"/>
          </p:cNvSpPr>
          <p:nvPr>
            <p:ph type="title"/>
          </p:nvPr>
        </p:nvSpPr>
        <p:spPr>
          <a:xfrm>
            <a:off x="739164" y="418366"/>
            <a:ext cx="9544523" cy="2017687"/>
          </a:xfrm>
        </p:spPr>
        <p:txBody>
          <a:bodyPr vert="horz" lIns="91440" tIns="45720" rIns="91440" bIns="45720" rtlCol="0" anchor="b">
            <a:noAutofit/>
          </a:bodyPr>
          <a:lstStyle/>
          <a:p>
            <a:pPr>
              <a:lnSpc>
                <a:spcPct val="90000"/>
              </a:lnSpc>
            </a:pPr>
            <a:r>
              <a:rPr lang="en-US" sz="2400" b="0" i="0" kern="1200" dirty="0">
                <a:solidFill>
                  <a:srgbClr val="EBEBEB"/>
                </a:solidFill>
                <a:latin typeface="Quicksand Book" panose="02070303000000060000" pitchFamily="18" charset="0"/>
              </a:rPr>
              <a:t>Type III: narrowing of the vaginal orifice with creation of a covering seal by cutting and </a:t>
            </a:r>
            <a:r>
              <a:rPr lang="en-US" sz="2400" b="0" i="0" kern="1200" dirty="0" err="1">
                <a:solidFill>
                  <a:srgbClr val="EBEBEB"/>
                </a:solidFill>
                <a:latin typeface="Quicksand Book" panose="02070303000000060000" pitchFamily="18" charset="0"/>
              </a:rPr>
              <a:t>appositioning</a:t>
            </a:r>
            <a:r>
              <a:rPr lang="en-US" sz="2400" b="0" i="0" kern="1200" dirty="0">
                <a:solidFill>
                  <a:srgbClr val="EBEBEB"/>
                </a:solidFill>
                <a:latin typeface="Quicksand Book" panose="02070303000000060000" pitchFamily="18" charset="0"/>
              </a:rPr>
              <a:t> the labia minora or the labia majora or both, with or without excision of the clitoris (infibulation)</a:t>
            </a:r>
            <a:br>
              <a:rPr lang="en-US" sz="3200" b="0" i="0" kern="1200" dirty="0">
                <a:solidFill>
                  <a:srgbClr val="EBEBEB"/>
                </a:solidFill>
                <a:latin typeface="+mj-lt"/>
                <a:ea typeface="+mj-ea"/>
                <a:cs typeface="+mj-cs"/>
              </a:rPr>
            </a:br>
            <a:endParaRPr lang="en-US" sz="3200" b="0" i="0" kern="1200" dirty="0">
              <a:solidFill>
                <a:srgbClr val="EBEBEB"/>
              </a:solidFill>
              <a:latin typeface="+mj-lt"/>
              <a:ea typeface="+mj-ea"/>
              <a:cs typeface="+mj-cs"/>
            </a:endParaRPr>
          </a:p>
        </p:txBody>
      </p:sp>
      <p:sp>
        <p:nvSpPr>
          <p:cNvPr id="3" name="Content Placeholder 2">
            <a:extLst>
              <a:ext uri="{FF2B5EF4-FFF2-40B4-BE49-F238E27FC236}">
                <a16:creationId xmlns:a16="http://schemas.microsoft.com/office/drawing/2014/main" id="{E16B73D5-7B4A-40BF-A1C5-F18B35B69901}"/>
              </a:ext>
            </a:extLst>
          </p:cNvPr>
          <p:cNvSpPr>
            <a:spLocks noGrp="1"/>
          </p:cNvSpPr>
          <p:nvPr>
            <p:ph idx="1"/>
          </p:nvPr>
        </p:nvSpPr>
        <p:spPr>
          <a:xfrm>
            <a:off x="739164" y="2332520"/>
            <a:ext cx="4649499" cy="828813"/>
          </a:xfrm>
        </p:spPr>
        <p:txBody>
          <a:bodyPr vert="horz" lIns="91440" tIns="45720" rIns="91440" bIns="45720" rtlCol="0" anchor="t">
            <a:normAutofit fontScale="92500" lnSpcReduction="10000"/>
          </a:bodyPr>
          <a:lstStyle/>
          <a:p>
            <a:pPr marL="0" indent="0">
              <a:buNone/>
            </a:pPr>
            <a:r>
              <a:rPr lang="en-US" sz="1800" b="1" dirty="0">
                <a:solidFill>
                  <a:schemeClr val="tx1"/>
                </a:solidFill>
                <a:latin typeface="Quicksand Book" panose="02070303000000060000" pitchFamily="18" charset="0"/>
              </a:rPr>
              <a:t>Type </a:t>
            </a:r>
            <a:r>
              <a:rPr lang="en-US" sz="1800" b="1" dirty="0" err="1">
                <a:solidFill>
                  <a:schemeClr val="tx1"/>
                </a:solidFill>
                <a:latin typeface="Quicksand Book" panose="02070303000000060000" pitchFamily="18" charset="0"/>
              </a:rPr>
              <a:t>IIIa</a:t>
            </a:r>
            <a:r>
              <a:rPr lang="en-US" sz="1800" b="1" dirty="0">
                <a:solidFill>
                  <a:schemeClr val="tx1"/>
                </a:solidFill>
                <a:latin typeface="Quicksand Book" panose="02070303000000060000" pitchFamily="18" charset="0"/>
              </a:rPr>
              <a:t>: </a:t>
            </a:r>
            <a:r>
              <a:rPr lang="en-US" sz="1800" dirty="0">
                <a:solidFill>
                  <a:schemeClr val="tx1"/>
                </a:solidFill>
                <a:latin typeface="Quicksand Book" panose="02070303000000060000" pitchFamily="18" charset="0"/>
              </a:rPr>
              <a:t>removal and </a:t>
            </a:r>
            <a:r>
              <a:rPr lang="en-US" sz="1800" dirty="0" err="1">
                <a:solidFill>
                  <a:schemeClr val="tx1"/>
                </a:solidFill>
                <a:latin typeface="Quicksand Book" panose="02070303000000060000" pitchFamily="18" charset="0"/>
              </a:rPr>
              <a:t>appositioning</a:t>
            </a:r>
            <a:r>
              <a:rPr lang="en-US" sz="1800" dirty="0">
                <a:solidFill>
                  <a:schemeClr val="tx1"/>
                </a:solidFill>
                <a:latin typeface="Quicksand Book" panose="02070303000000060000" pitchFamily="18" charset="0"/>
              </a:rPr>
              <a:t> the labia </a:t>
            </a:r>
            <a:r>
              <a:rPr lang="en-US" sz="1800" b="1" dirty="0">
                <a:solidFill>
                  <a:schemeClr val="tx1"/>
                </a:solidFill>
                <a:latin typeface="Quicksand Book" panose="02070303000000060000" pitchFamily="18" charset="0"/>
              </a:rPr>
              <a:t>minora </a:t>
            </a:r>
            <a:r>
              <a:rPr lang="en-US" sz="1800" dirty="0">
                <a:solidFill>
                  <a:schemeClr val="tx1"/>
                </a:solidFill>
                <a:latin typeface="Quicksand Book" panose="02070303000000060000" pitchFamily="18" charset="0"/>
              </a:rPr>
              <a:t>with or without excision of the clitoris</a:t>
            </a:r>
            <a:endParaRPr lang="en-US" sz="1800" b="0" i="0" kern="1200" cap="all" dirty="0">
              <a:solidFill>
                <a:schemeClr val="tx1"/>
              </a:solidFill>
              <a:latin typeface="Quicksand Book" panose="02070303000000060000" pitchFamily="18" charset="0"/>
            </a:endParaRPr>
          </a:p>
        </p:txBody>
      </p:sp>
      <p:pic>
        <p:nvPicPr>
          <p:cNvPr id="26" name="Picture 25">
            <a:extLst>
              <a:ext uri="{FF2B5EF4-FFF2-40B4-BE49-F238E27FC236}">
                <a16:creationId xmlns:a16="http://schemas.microsoft.com/office/drawing/2014/main" id="{3AA29278-2339-41C0-B352-EB0B1F7B321C}"/>
              </a:ext>
            </a:extLst>
          </p:cNvPr>
          <p:cNvPicPr>
            <a:picLocks noChangeAspect="1"/>
          </p:cNvPicPr>
          <p:nvPr/>
        </p:nvPicPr>
        <p:blipFill>
          <a:blip r:embed="rId3"/>
          <a:stretch>
            <a:fillRect/>
          </a:stretch>
        </p:blipFill>
        <p:spPr>
          <a:xfrm>
            <a:off x="7094399" y="3141386"/>
            <a:ext cx="3778024" cy="3694067"/>
          </a:xfrm>
          <a:prstGeom prst="rect">
            <a:avLst/>
          </a:prstGeom>
        </p:spPr>
      </p:pic>
      <p:sp>
        <p:nvSpPr>
          <p:cNvPr id="14" name="Rectangle 13">
            <a:extLst>
              <a:ext uri="{FF2B5EF4-FFF2-40B4-BE49-F238E27FC236}">
                <a16:creationId xmlns:a16="http://schemas.microsoft.com/office/drawing/2014/main" id="{8EF75111-2672-4055-BDD9-ACB95C2EEB51}"/>
              </a:ext>
            </a:extLst>
          </p:cNvPr>
          <p:cNvSpPr/>
          <p:nvPr/>
        </p:nvSpPr>
        <p:spPr>
          <a:xfrm>
            <a:off x="6240992" y="2306016"/>
            <a:ext cx="5166784" cy="923330"/>
          </a:xfrm>
          <a:prstGeom prst="rect">
            <a:avLst/>
          </a:prstGeom>
        </p:spPr>
        <p:txBody>
          <a:bodyPr wrap="square">
            <a:spAutoFit/>
          </a:bodyPr>
          <a:lstStyle/>
          <a:p>
            <a:r>
              <a:rPr lang="en-US" b="1" dirty="0">
                <a:latin typeface="Quicksand Book" panose="02070303000000060000" pitchFamily="18" charset="0"/>
              </a:rPr>
              <a:t>Type </a:t>
            </a:r>
            <a:r>
              <a:rPr lang="en-US" b="1" dirty="0" err="1">
                <a:latin typeface="Quicksand Book" panose="02070303000000060000" pitchFamily="18" charset="0"/>
              </a:rPr>
              <a:t>IIIb</a:t>
            </a:r>
            <a:r>
              <a:rPr lang="en-US" b="1" dirty="0">
                <a:latin typeface="Quicksand Book" panose="02070303000000060000" pitchFamily="18" charset="0"/>
              </a:rPr>
              <a:t>: </a:t>
            </a:r>
            <a:r>
              <a:rPr lang="en-US" dirty="0">
                <a:latin typeface="Quicksand Book" panose="02070303000000060000" pitchFamily="18" charset="0"/>
              </a:rPr>
              <a:t>removal and </a:t>
            </a:r>
            <a:r>
              <a:rPr lang="en-US" dirty="0" err="1">
                <a:latin typeface="Quicksand Book" panose="02070303000000060000" pitchFamily="18" charset="0"/>
              </a:rPr>
              <a:t>appositioning</a:t>
            </a:r>
            <a:r>
              <a:rPr lang="en-US" dirty="0">
                <a:latin typeface="Quicksand Book" panose="02070303000000060000" pitchFamily="18" charset="0"/>
              </a:rPr>
              <a:t> the labia </a:t>
            </a:r>
            <a:r>
              <a:rPr lang="en-US" b="1" dirty="0">
                <a:latin typeface="Quicksand Book" panose="02070303000000060000" pitchFamily="18" charset="0"/>
              </a:rPr>
              <a:t>majora</a:t>
            </a:r>
            <a:r>
              <a:rPr lang="en-US" dirty="0">
                <a:latin typeface="Quicksand Book" panose="02070303000000060000" pitchFamily="18" charset="0"/>
              </a:rPr>
              <a:t> with or without excision of the clitoris</a:t>
            </a:r>
            <a:endParaRPr lang="en-US" dirty="0"/>
          </a:p>
        </p:txBody>
      </p:sp>
    </p:spTree>
    <p:extLst>
      <p:ext uri="{BB962C8B-B14F-4D97-AF65-F5344CB8AC3E}">
        <p14:creationId xmlns:p14="http://schemas.microsoft.com/office/powerpoint/2010/main" val="1338770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3184</TotalTime>
  <Words>1719</Words>
  <Application>Microsoft Office PowerPoint</Application>
  <PresentationFormat>Widescreen</PresentationFormat>
  <Paragraphs>251</Paragraphs>
  <Slides>31</Slides>
  <Notes>26</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Ion Boardroom</vt:lpstr>
      <vt:lpstr>The One  Community Program </vt:lpstr>
      <vt:lpstr>Today’s Agenda </vt:lpstr>
      <vt:lpstr>1. Introduction to Female Genital Mutilation/Cutting (FGM/C)</vt:lpstr>
      <vt:lpstr>Let’s Talk</vt:lpstr>
      <vt:lpstr>Traditional Tools</vt:lpstr>
      <vt:lpstr>Type 1: Partial or total removal of the clitoris </vt:lpstr>
      <vt:lpstr>Removal of the clitoris</vt:lpstr>
      <vt:lpstr>PowerPoint Presentation</vt:lpstr>
      <vt:lpstr>Type III: narrowing of the vaginal orifice with creation of a covering seal by cutting and appositioning the labia minora or the labia majora or both, with or without excision of the clitoris (infibulation) </vt:lpstr>
      <vt:lpstr>Type IV: All other harmful procedures to the female genitalia for non-medical purposes, for example: pricking, pulling, piercing, incising, scraping and cauterization</vt:lpstr>
      <vt:lpstr>The Cut: Exploring FGM - Al Jazeera Correspondent</vt:lpstr>
      <vt:lpstr>2. Traditional Beliefs, Values, &amp; Attitudes  Towards FGM/C</vt:lpstr>
      <vt:lpstr>The History</vt:lpstr>
      <vt:lpstr>Why Does FGM/C Continue to Happen?</vt:lpstr>
      <vt:lpstr>Where does FGM/C Occur?</vt:lpstr>
      <vt:lpstr>3. Complications of FGM/C</vt:lpstr>
      <vt:lpstr>Immediate Medical Complications</vt:lpstr>
      <vt:lpstr>Long Term Medical Complications</vt:lpstr>
      <vt:lpstr>Psychological Implications</vt:lpstr>
      <vt:lpstr>Treating Circumcised Women</vt:lpstr>
      <vt:lpstr>4. Strategies for Involving Individuals, Families, &amp; Communities in the Prevention of FGM/C</vt:lpstr>
      <vt:lpstr>Communicating for Change</vt:lpstr>
      <vt:lpstr>Being Culturally Competent</vt:lpstr>
      <vt:lpstr>5. Professional Ethics &amp; Legal Implications of FGM/C</vt:lpstr>
      <vt:lpstr>Professional Ethics</vt:lpstr>
      <vt:lpstr>Federal Law </vt:lpstr>
      <vt:lpstr>Kahlid Adem - Father</vt:lpstr>
      <vt:lpstr>PowerPoint Presentation</vt:lpstr>
      <vt:lpstr>Dr. Fakhruddin Attar</vt:lpstr>
      <vt:lpstr>State Law—24 states as of March 2016 (no updates)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PStubber</dc:creator>
  <cp:lastModifiedBy>Dylanna Jackson</cp:lastModifiedBy>
  <cp:revision>233</cp:revision>
  <cp:lastPrinted>2017-05-03T16:34:36Z</cp:lastPrinted>
  <dcterms:created xsi:type="dcterms:W3CDTF">2017-01-22T05:42:42Z</dcterms:created>
  <dcterms:modified xsi:type="dcterms:W3CDTF">2017-10-10T16:12:09Z</dcterms:modified>
</cp:coreProperties>
</file>